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3" r:id="rId23"/>
    <p:sldId id="280" r:id="rId24"/>
    <p:sldId id="281" r:id="rId25"/>
    <p:sldId id="284" r:id="rId26"/>
    <p:sldId id="282" r:id="rId27"/>
  </p:sldIdLst>
  <p:sldSz cx="9144000" cy="5778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43AF3E34-BE79-4862-BBCF-F25407404A4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76071" autoAdjust="0"/>
  </p:normalViewPr>
  <p:slideViewPr>
    <p:cSldViewPr snapToGrid="0">
      <p:cViewPr varScale="1">
        <p:scale>
          <a:sx n="84" d="100"/>
          <a:sy n="84" d="100"/>
        </p:scale>
        <p:origin x="1672" y="192"/>
      </p:cViewPr>
      <p:guideLst>
        <p:guide orient="horz" pos="18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11071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mtClean="0"/>
              <a:t>Tela inicial</a:t>
            </a:r>
            <a:endParaRPr/>
          </a:p>
        </p:txBody>
      </p:sp>
      <p:sp>
        <p:nvSpPr>
          <p:cNvPr id="328" name="Google Shape;32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0667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8: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lang="pt-BR" sz="1200" b="0" i="0" u="none" strike="noStrike" cap="none" dirty="0">
              <a:solidFill>
                <a:schemeClr val="dk1"/>
              </a:solidFill>
              <a:latin typeface="Calibri"/>
              <a:ea typeface="Calibri"/>
              <a:cs typeface="Calibri"/>
              <a:sym typeface="Calibri"/>
            </a:endParaRPr>
          </a:p>
        </p:txBody>
      </p:sp>
      <p:sp>
        <p:nvSpPr>
          <p:cNvPr id="447" name="Google Shape;44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294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9: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Tela simples. Texto </a:t>
            </a:r>
            <a:endParaRPr lang="pt-BR" dirty="0"/>
          </a:p>
        </p:txBody>
      </p:sp>
      <p:sp>
        <p:nvSpPr>
          <p:cNvPr id="461" name="Google Shape;46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2369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0: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z="1200" b="0" i="0" u="none" strike="noStrike" cap="none" dirty="0" err="1" smtClean="0">
                <a:solidFill>
                  <a:schemeClr val="dk1"/>
                </a:solidFill>
                <a:latin typeface="Calibri"/>
                <a:ea typeface="Calibri"/>
                <a:cs typeface="Calibri"/>
                <a:sym typeface="Calibri"/>
              </a:rPr>
              <a:t>Com</a:t>
            </a:r>
            <a:r>
              <a:rPr lang="es-ES" sz="1200" b="0" i="0" u="none" strike="noStrike" cap="none" baseline="0" dirty="0" smtClean="0">
                <a:solidFill>
                  <a:schemeClr val="dk1"/>
                </a:solidFill>
                <a:latin typeface="Calibri"/>
                <a:ea typeface="Calibri"/>
                <a:cs typeface="Calibri"/>
                <a:sym typeface="Calibri"/>
              </a:rPr>
              <a:t> clique no box e abertura de pop up</a:t>
            </a:r>
            <a:endParaRPr sz="1200" b="0" i="0" u="none" strike="noStrike" cap="none" dirty="0">
              <a:solidFill>
                <a:schemeClr val="dk1"/>
              </a:solidFill>
              <a:latin typeface="Calibri"/>
              <a:ea typeface="Calibri"/>
              <a:cs typeface="Calibri"/>
              <a:sym typeface="Calibri"/>
            </a:endParaRPr>
          </a:p>
        </p:txBody>
      </p:sp>
      <p:sp>
        <p:nvSpPr>
          <p:cNvPr id="476" name="Google Shape;47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0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0: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476" name="Google Shape;47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990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0: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476" name="Google Shape;47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755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0: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Tela simples. Texto</a:t>
            </a:r>
            <a:endParaRPr lang="pt-BR" dirty="0"/>
          </a:p>
        </p:txBody>
      </p:sp>
      <p:sp>
        <p:nvSpPr>
          <p:cNvPr id="476" name="Google Shape;47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942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1: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Tela simples. Texto</a:t>
            </a:r>
            <a:endParaRPr lang="pt-BR" dirty="0"/>
          </a:p>
        </p:txBody>
      </p:sp>
      <p:sp>
        <p:nvSpPr>
          <p:cNvPr id="491" name="Google Shape;49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326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1: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z="1200" b="0" i="0" u="none" strike="noStrike" cap="none" dirty="0" err="1" smtClean="0">
                <a:solidFill>
                  <a:schemeClr val="dk1"/>
                </a:solidFill>
                <a:latin typeface="Calibri"/>
                <a:ea typeface="Calibri"/>
                <a:cs typeface="Calibri"/>
                <a:sym typeface="Calibri"/>
              </a:rPr>
              <a:t>Com</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saiba</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mais</a:t>
            </a:r>
            <a:endParaRPr sz="1200" b="0" i="0" u="none" strike="noStrike" cap="none" dirty="0">
              <a:solidFill>
                <a:schemeClr val="dk1"/>
              </a:solidFill>
              <a:latin typeface="Calibri"/>
              <a:ea typeface="Calibri"/>
              <a:cs typeface="Calibri"/>
              <a:sym typeface="Calibri"/>
            </a:endParaRPr>
          </a:p>
        </p:txBody>
      </p:sp>
      <p:sp>
        <p:nvSpPr>
          <p:cNvPr id="491" name="Google Shape;49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756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2: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Tela simples. Texto + imagem</a:t>
            </a:r>
            <a:endParaRPr lang="pt-BR" dirty="0"/>
          </a:p>
        </p:txBody>
      </p:sp>
      <p:sp>
        <p:nvSpPr>
          <p:cNvPr id="506" name="Google Shape;506;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3640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3: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Tela simples. Texto</a:t>
            </a:r>
            <a:endParaRPr lang="pt-BR" dirty="0"/>
          </a:p>
        </p:txBody>
      </p:sp>
      <p:sp>
        <p:nvSpPr>
          <p:cNvPr id="521" name="Google Shape;521;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160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pt-BR" dirty="0" smtClean="0"/>
              <a:t>Tela simples. Texto + imagem</a:t>
            </a:r>
            <a:endParaRPr lang="pt-BR" dirty="0"/>
          </a:p>
        </p:txBody>
      </p:sp>
      <p:sp>
        <p:nvSpPr>
          <p:cNvPr id="382" name="Google Shape;382;p4: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7877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4: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z="1200" b="0" i="0" u="none" strike="noStrike" cap="none" dirty="0" smtClean="0">
                <a:solidFill>
                  <a:schemeClr val="dk1"/>
                </a:solidFill>
                <a:latin typeface="Calibri"/>
                <a:ea typeface="Calibri"/>
                <a:cs typeface="Calibri"/>
                <a:sym typeface="Calibri"/>
              </a:rPr>
              <a:t>Clique</a:t>
            </a:r>
            <a:r>
              <a:rPr lang="es-ES" sz="1200" b="0" i="0" u="none" strike="noStrike" cap="none" baseline="0" dirty="0" smtClean="0">
                <a:solidFill>
                  <a:schemeClr val="dk1"/>
                </a:solidFill>
                <a:latin typeface="Calibri"/>
                <a:ea typeface="Calibri"/>
                <a:cs typeface="Calibri"/>
                <a:sym typeface="Calibri"/>
              </a:rPr>
              <a:t> no </a:t>
            </a:r>
            <a:r>
              <a:rPr lang="es-ES" sz="1200" b="0" i="0" u="none" strike="noStrike" cap="none" baseline="0" dirty="0" err="1" smtClean="0">
                <a:solidFill>
                  <a:schemeClr val="dk1"/>
                </a:solidFill>
                <a:latin typeface="Calibri"/>
                <a:ea typeface="Calibri"/>
                <a:cs typeface="Calibri"/>
                <a:sym typeface="Calibri"/>
              </a:rPr>
              <a:t>nome</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ou</a:t>
            </a:r>
            <a:r>
              <a:rPr lang="es-ES" sz="1200" b="0" i="0" u="none" strike="noStrike" cap="none" baseline="0" dirty="0" smtClean="0">
                <a:solidFill>
                  <a:schemeClr val="dk1"/>
                </a:solidFill>
                <a:latin typeface="Calibri"/>
                <a:ea typeface="Calibri"/>
                <a:cs typeface="Calibri"/>
                <a:sym typeface="Calibri"/>
              </a:rPr>
              <a:t> na área do círculo</a:t>
            </a:r>
            <a:endParaRPr sz="1200" b="0" i="0" u="none" strike="noStrike" cap="none" dirty="0">
              <a:solidFill>
                <a:schemeClr val="dk1"/>
              </a:solidFill>
              <a:latin typeface="Calibri"/>
              <a:ea typeface="Calibri"/>
              <a:cs typeface="Calibri"/>
              <a:sym typeface="Calibri"/>
            </a:endParaRPr>
          </a:p>
        </p:txBody>
      </p:sp>
      <p:sp>
        <p:nvSpPr>
          <p:cNvPr id="536" name="Google Shape;536;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254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z="1200" b="0" i="0" u="none" strike="noStrike" cap="none" dirty="0" err="1" smtClean="0">
                <a:solidFill>
                  <a:schemeClr val="dk1"/>
                </a:solidFill>
                <a:latin typeface="Calibri"/>
                <a:ea typeface="Calibri"/>
                <a:cs typeface="Calibri"/>
                <a:sym typeface="Calibri"/>
              </a:rPr>
              <a:t>Com</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botão</a:t>
            </a:r>
            <a:r>
              <a:rPr lang="es-ES" sz="1200" b="0" i="0" u="none" strike="noStrike" cap="none" baseline="0" dirty="0" smtClean="0">
                <a:solidFill>
                  <a:schemeClr val="dk1"/>
                </a:solidFill>
                <a:latin typeface="Calibri"/>
                <a:ea typeface="Calibri"/>
                <a:cs typeface="Calibri"/>
                <a:sym typeface="Calibri"/>
              </a:rPr>
              <a:t> de </a:t>
            </a:r>
            <a:r>
              <a:rPr lang="es-ES" sz="1200" b="0" i="0" u="none" strike="noStrike" cap="none" baseline="0" dirty="0" err="1" smtClean="0">
                <a:solidFill>
                  <a:schemeClr val="dk1"/>
                </a:solidFill>
                <a:latin typeface="Calibri"/>
                <a:ea typeface="Calibri"/>
                <a:cs typeface="Calibri"/>
                <a:sym typeface="Calibri"/>
              </a:rPr>
              <a:t>saiba</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mais</a:t>
            </a:r>
            <a:endParaRPr sz="1200" b="0" i="0" u="none" strike="noStrike" cap="none" dirty="0">
              <a:solidFill>
                <a:schemeClr val="dk1"/>
              </a:solidFill>
              <a:latin typeface="Calibri"/>
              <a:ea typeface="Calibri"/>
              <a:cs typeface="Calibri"/>
              <a:sym typeface="Calibri"/>
            </a:endParaRPr>
          </a:p>
        </p:txBody>
      </p:sp>
      <p:sp>
        <p:nvSpPr>
          <p:cNvPr id="549" name="Google Shape;549;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189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Tela simples. Texto + imagem</a:t>
            </a:r>
            <a:endParaRPr lang="pt-BR" dirty="0"/>
          </a:p>
        </p:txBody>
      </p:sp>
      <p:sp>
        <p:nvSpPr>
          <p:cNvPr id="4" name="Espaço Reservado para Número de Slid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b-NO" sz="1200" b="0" i="0" u="none" strike="noStrike" cap="none" smtClean="0">
                <a:solidFill>
                  <a:schemeClr val="dk1"/>
                </a:solidFill>
                <a:latin typeface="Calibri"/>
                <a:ea typeface="Calibri"/>
                <a:cs typeface="Calibri"/>
                <a:sym typeface="Calibri"/>
              </a:rPr>
              <a:t>22</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4587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Exercício de arrastar.</a:t>
            </a:r>
            <a:r>
              <a:rPr lang="pt-BR" baseline="0" dirty="0" smtClean="0"/>
              <a:t> Embaralhar respostas a cada acesso.</a:t>
            </a:r>
            <a:endParaRPr lang="pt-BR" dirty="0"/>
          </a:p>
        </p:txBody>
      </p:sp>
      <p:sp>
        <p:nvSpPr>
          <p:cNvPr id="4" name="Espaço Reservado para Número de Slid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b-NO" sz="1200" b="0" i="0" u="none" strike="noStrike" cap="none" smtClean="0">
                <a:solidFill>
                  <a:schemeClr val="dk1"/>
                </a:solidFill>
                <a:latin typeface="Calibri"/>
                <a:ea typeface="Calibri"/>
                <a:cs typeface="Calibri"/>
                <a:sym typeface="Calibri"/>
              </a:rPr>
              <a:t>23</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7269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dirty="0" smtClean="0"/>
              <a:t>Tela de exercício.</a:t>
            </a:r>
            <a:r>
              <a:rPr lang="pt-BR" baseline="0" dirty="0" smtClean="0"/>
              <a:t> Criar link pedido.</a:t>
            </a:r>
            <a:endParaRPr lang="pt-BR" dirty="0" smtClean="0"/>
          </a:p>
          <a:p>
            <a:endParaRPr lang="pt-BR" dirty="0"/>
          </a:p>
        </p:txBody>
      </p:sp>
      <p:sp>
        <p:nvSpPr>
          <p:cNvPr id="4" name="Espaço Reservado para Número de Slid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b-NO" sz="1200" b="0" i="0" u="none" strike="noStrike" cap="none" smtClean="0">
                <a:solidFill>
                  <a:schemeClr val="dk1"/>
                </a:solidFill>
                <a:latin typeface="Calibri"/>
                <a:ea typeface="Calibri"/>
                <a:cs typeface="Calibri"/>
                <a:sym typeface="Calibri"/>
              </a:rPr>
              <a:t>24</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996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Tela de exercício.</a:t>
            </a:r>
            <a:r>
              <a:rPr lang="pt-BR" baseline="0" dirty="0" smtClean="0"/>
              <a:t> Criar link pedido.</a:t>
            </a:r>
            <a:endParaRPr lang="pt-BR" dirty="0"/>
          </a:p>
        </p:txBody>
      </p:sp>
      <p:sp>
        <p:nvSpPr>
          <p:cNvPr id="4" name="Espaço Reservado para Número de Slid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b-NO" sz="1200" b="0" i="0" u="none" strike="noStrike" cap="none" smtClean="0">
                <a:solidFill>
                  <a:schemeClr val="dk1"/>
                </a:solidFill>
                <a:latin typeface="Calibri"/>
                <a:ea typeface="Calibri"/>
                <a:cs typeface="Calibri"/>
                <a:sym typeface="Calibri"/>
              </a:rPr>
              <a:t>25</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6726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Tela</a:t>
            </a:r>
            <a:r>
              <a:rPr lang="pt-BR" baseline="0" dirty="0" smtClean="0"/>
              <a:t> final</a:t>
            </a:r>
            <a:endParaRPr lang="pt-BR" dirty="0"/>
          </a:p>
        </p:txBody>
      </p:sp>
      <p:sp>
        <p:nvSpPr>
          <p:cNvPr id="4" name="Espaço Reservado para Número de Slid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b-NO" sz="1200" b="0" i="0" u="none" strike="noStrike" cap="none" smtClean="0">
                <a:solidFill>
                  <a:schemeClr val="dk1"/>
                </a:solidFill>
                <a:latin typeface="Calibri"/>
                <a:ea typeface="Calibri"/>
                <a:cs typeface="Calibri"/>
                <a:sym typeface="Calibri"/>
              </a:rPr>
              <a:t>26</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0630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S" dirty="0" err="1" smtClean="0"/>
              <a:t>Exercício</a:t>
            </a:r>
            <a:endParaRPr dirty="0"/>
          </a:p>
        </p:txBody>
      </p:sp>
      <p:sp>
        <p:nvSpPr>
          <p:cNvPr id="394" name="Google Shape;394;p5: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793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pt-BR" dirty="0" smtClean="0"/>
              <a:t>Tela simples. Texto + imagem</a:t>
            </a:r>
            <a:endParaRPr lang="pt-BR" dirty="0"/>
          </a:p>
        </p:txBody>
      </p:sp>
      <p:sp>
        <p:nvSpPr>
          <p:cNvPr id="407" name="Google Shape;407;p6: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694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7: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pt-BR" dirty="0" smtClean="0"/>
              <a:t>Texto + imagem + mouse over aparecendo o box no texto destacado</a:t>
            </a:r>
            <a:endParaRPr lang="pt-BR" dirty="0"/>
          </a:p>
        </p:txBody>
      </p:sp>
      <p:sp>
        <p:nvSpPr>
          <p:cNvPr id="434" name="Google Shape;43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55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8: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sz="1200" b="0" i="0" u="none" strike="noStrike" cap="none" dirty="0" err="1" smtClean="0">
                <a:solidFill>
                  <a:schemeClr val="dk1"/>
                </a:solidFill>
                <a:latin typeface="Calibri"/>
                <a:ea typeface="Calibri"/>
                <a:cs typeface="Calibri"/>
                <a:sym typeface="Calibri"/>
              </a:rPr>
              <a:t>Exercício</a:t>
            </a:r>
            <a:r>
              <a:rPr lang="es-ES" sz="1200" b="0" i="0" u="none" strike="noStrike" cap="none" dirty="0" smtClean="0">
                <a:solidFill>
                  <a:schemeClr val="dk1"/>
                </a:solidFill>
                <a:latin typeface="Calibri"/>
                <a:ea typeface="Calibri"/>
                <a:cs typeface="Calibri"/>
                <a:sym typeface="Calibri"/>
              </a:rPr>
              <a:t> de </a:t>
            </a:r>
            <a:r>
              <a:rPr lang="es-ES" sz="1200" b="0" i="0" u="none" strike="noStrike" cap="none" dirty="0" err="1" smtClean="0">
                <a:solidFill>
                  <a:schemeClr val="dk1"/>
                </a:solidFill>
                <a:latin typeface="Calibri"/>
                <a:ea typeface="Calibri"/>
                <a:cs typeface="Calibri"/>
                <a:sym typeface="Calibri"/>
              </a:rPr>
              <a:t>arrastar</a:t>
            </a:r>
            <a:r>
              <a:rPr lang="es-ES" sz="1200" b="0" i="0" u="none" strike="noStrike" cap="none" dirty="0" smtClean="0">
                <a:solidFill>
                  <a:schemeClr val="dk1"/>
                </a:solidFill>
                <a:latin typeface="Calibri"/>
                <a:ea typeface="Calibri"/>
                <a:cs typeface="Calibri"/>
                <a:sym typeface="Calibri"/>
              </a:rPr>
              <a:t>.</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Embaralhar</a:t>
            </a:r>
            <a:r>
              <a:rPr lang="es-ES" sz="1200" b="0" i="0" u="none" strike="noStrike" cap="none" baseline="0" dirty="0" smtClean="0">
                <a:solidFill>
                  <a:schemeClr val="dk1"/>
                </a:solidFill>
                <a:latin typeface="Calibri"/>
                <a:ea typeface="Calibri"/>
                <a:cs typeface="Calibri"/>
                <a:sym typeface="Calibri"/>
              </a:rPr>
              <a:t> as </a:t>
            </a:r>
            <a:r>
              <a:rPr lang="es-ES" sz="1200" b="0" i="0" u="none" strike="noStrike" cap="none" baseline="0" dirty="0" err="1" smtClean="0">
                <a:solidFill>
                  <a:schemeClr val="dk1"/>
                </a:solidFill>
                <a:latin typeface="Calibri"/>
                <a:ea typeface="Calibri"/>
                <a:cs typeface="Calibri"/>
                <a:sym typeface="Calibri"/>
              </a:rPr>
              <a:t>respostas</a:t>
            </a:r>
            <a:r>
              <a:rPr lang="es-ES" sz="1200" b="0" i="0" u="none" strike="noStrike" cap="none" baseline="0" dirty="0" smtClean="0">
                <a:solidFill>
                  <a:schemeClr val="dk1"/>
                </a:solidFill>
                <a:latin typeface="Calibri"/>
                <a:ea typeface="Calibri"/>
                <a:cs typeface="Calibri"/>
                <a:sym typeface="Calibri"/>
              </a:rPr>
              <a:t>. O box </a:t>
            </a:r>
            <a:r>
              <a:rPr lang="es-ES" sz="1200" b="0" i="0" u="none" strike="noStrike" cap="none" baseline="0" dirty="0" err="1" smtClean="0">
                <a:solidFill>
                  <a:schemeClr val="dk1"/>
                </a:solidFill>
                <a:latin typeface="Calibri"/>
                <a:ea typeface="Calibri"/>
                <a:cs typeface="Calibri"/>
                <a:sym typeface="Calibri"/>
              </a:rPr>
              <a:t>esquerdo</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tem</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numeração</a:t>
            </a:r>
            <a:r>
              <a:rPr lang="es-ES" sz="1200" b="0" i="0" u="none" strike="noStrike" cap="none" baseline="0" dirty="0" smtClean="0">
                <a:solidFill>
                  <a:schemeClr val="dk1"/>
                </a:solidFill>
                <a:latin typeface="Calibri"/>
                <a:ea typeface="Calibri"/>
                <a:cs typeface="Calibri"/>
                <a:sym typeface="Calibri"/>
              </a:rPr>
              <a:t> e o </a:t>
            </a:r>
            <a:r>
              <a:rPr lang="es-ES" sz="1200" b="0" i="0" u="none" strike="noStrike" cap="none" baseline="0" dirty="0" err="1" smtClean="0">
                <a:solidFill>
                  <a:schemeClr val="dk1"/>
                </a:solidFill>
                <a:latin typeface="Calibri"/>
                <a:ea typeface="Calibri"/>
                <a:cs typeface="Calibri"/>
                <a:sym typeface="Calibri"/>
              </a:rPr>
              <a:t>direito</a:t>
            </a:r>
            <a:r>
              <a:rPr lang="es-ES" sz="1200" b="0" i="0" u="none" strike="noStrike" cap="none" baseline="0" dirty="0" smtClean="0">
                <a:solidFill>
                  <a:schemeClr val="dk1"/>
                </a:solidFill>
                <a:latin typeface="Calibri"/>
                <a:ea typeface="Calibri"/>
                <a:cs typeface="Calibri"/>
                <a:sym typeface="Calibri"/>
              </a:rPr>
              <a:t> é </a:t>
            </a:r>
            <a:r>
              <a:rPr lang="es-ES" sz="1200" b="0" i="0" u="none" strike="noStrike" cap="none" baseline="0" dirty="0" err="1" smtClean="0">
                <a:solidFill>
                  <a:schemeClr val="dk1"/>
                </a:solidFill>
                <a:latin typeface="Calibri"/>
                <a:ea typeface="Calibri"/>
                <a:cs typeface="Calibri"/>
                <a:sym typeface="Calibri"/>
              </a:rPr>
              <a:t>só</a:t>
            </a:r>
            <a:r>
              <a:rPr lang="es-ES" sz="1200" b="0" i="0" u="none" strike="noStrike" cap="none" baseline="0" dirty="0" smtClean="0">
                <a:solidFill>
                  <a:schemeClr val="dk1"/>
                </a:solidFill>
                <a:latin typeface="Calibri"/>
                <a:ea typeface="Calibri"/>
                <a:cs typeface="Calibri"/>
                <a:sym typeface="Calibri"/>
              </a:rPr>
              <a:t> </a:t>
            </a:r>
            <a:r>
              <a:rPr lang="es-ES" sz="1200" b="0" i="0" u="none" strike="noStrike" cap="none" baseline="0" dirty="0" err="1" smtClean="0">
                <a:solidFill>
                  <a:schemeClr val="dk1"/>
                </a:solidFill>
                <a:latin typeface="Calibri"/>
                <a:ea typeface="Calibri"/>
                <a:cs typeface="Calibri"/>
                <a:sym typeface="Calibri"/>
              </a:rPr>
              <a:t>referência</a:t>
            </a:r>
            <a:r>
              <a:rPr lang="es-ES" sz="1200" b="0" i="0" u="none" strike="noStrike" cap="none" baseline="0" dirty="0" smtClean="0">
                <a:solidFill>
                  <a:schemeClr val="dk1"/>
                </a:solidFill>
                <a:latin typeface="Calibri"/>
                <a:ea typeface="Calibri"/>
                <a:cs typeface="Calibri"/>
                <a:sym typeface="Calibri"/>
              </a:rPr>
              <a:t>. </a:t>
            </a:r>
          </a:p>
        </p:txBody>
      </p:sp>
      <p:sp>
        <p:nvSpPr>
          <p:cNvPr id="447" name="Google Shape;44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92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8: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447" name="Google Shape;44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472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8: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lang="pt-BR" sz="1200" b="0" i="0" u="none" strike="noStrike" cap="none" dirty="0">
              <a:solidFill>
                <a:schemeClr val="dk1"/>
              </a:solidFill>
              <a:latin typeface="Calibri"/>
              <a:ea typeface="Calibri"/>
              <a:cs typeface="Calibri"/>
              <a:sym typeface="Calibri"/>
            </a:endParaRPr>
          </a:p>
        </p:txBody>
      </p:sp>
      <p:sp>
        <p:nvSpPr>
          <p:cNvPr id="447" name="Google Shape;44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82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8:notes"/>
          <p:cNvSpPr>
            <a:spLocks noGrp="1" noRot="1" noChangeAspect="1"/>
          </p:cNvSpPr>
          <p:nvPr>
            <p:ph type="sldImg" idx="2"/>
          </p:nvPr>
        </p:nvSpPr>
        <p:spPr>
          <a:xfrm>
            <a:off x="987425" y="1143000"/>
            <a:ext cx="4883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lang="pt-BR" sz="1200" b="0" i="0" u="none" strike="noStrike" cap="none" dirty="0">
              <a:solidFill>
                <a:schemeClr val="dk1"/>
              </a:solidFill>
              <a:latin typeface="Calibri"/>
              <a:ea typeface="Calibri"/>
              <a:cs typeface="Calibri"/>
              <a:sym typeface="Calibri"/>
            </a:endParaRPr>
          </a:p>
        </p:txBody>
      </p:sp>
      <p:sp>
        <p:nvSpPr>
          <p:cNvPr id="447" name="Google Shape;44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pt-BR"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4312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143000" y="945695"/>
            <a:ext cx="6858000" cy="2011774"/>
          </a:xfrm>
          <a:prstGeom prst="rect">
            <a:avLst/>
          </a:prstGeom>
          <a:noFill/>
          <a:ln>
            <a:noFill/>
          </a:ln>
        </p:spPr>
        <p:txBody>
          <a:bodyPr spcFirstLastPara="1" wrap="square" lIns="91425" tIns="91425" rIns="91425" bIns="91425" anchor="b" anchorCtr="0"/>
          <a:lstStyle>
            <a:lvl1pPr marR="0" lvl="0" algn="ctr">
              <a:lnSpc>
                <a:spcPct val="90000"/>
              </a:lnSpc>
              <a:spcBef>
                <a:spcPts val="0"/>
              </a:spcBef>
              <a:spcAft>
                <a:spcPts val="0"/>
              </a:spcAft>
              <a:buClr>
                <a:schemeClr val="dk1"/>
              </a:buClr>
              <a:buSzPts val="14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3"/>
          <p:cNvSpPr txBox="1">
            <a:spLocks noGrp="1"/>
          </p:cNvSpPr>
          <p:nvPr>
            <p:ph type="subTitle" idx="1"/>
          </p:nvPr>
        </p:nvSpPr>
        <p:spPr>
          <a:xfrm>
            <a:off x="1143000" y="3035050"/>
            <a:ext cx="6858000" cy="1395133"/>
          </a:xfrm>
          <a:prstGeom prst="rect">
            <a:avLst/>
          </a:prstGeom>
          <a:noFill/>
          <a:ln>
            <a:noFill/>
          </a:ln>
        </p:spPr>
        <p:txBody>
          <a:bodyPr spcFirstLastPara="1" wrap="square" lIns="91425" tIns="91425" rIns="91425" bIns="91425" anchor="t" anchorCtr="0"/>
          <a:lstStyle>
            <a:lvl1pPr marR="0" lvl="0" algn="ctr">
              <a:lnSpc>
                <a:spcPct val="90000"/>
              </a:lnSpc>
              <a:spcBef>
                <a:spcPts val="750"/>
              </a:spcBef>
              <a:spcAft>
                <a:spcPts val="0"/>
              </a:spcAft>
              <a:buClr>
                <a:schemeClr val="dk1"/>
              </a:buClr>
              <a:buSzPts val="2100"/>
              <a:buFont typeface="Arial"/>
              <a:buNone/>
              <a:defRPr sz="1800" b="0" i="0" u="none" strike="noStrike" cap="none">
                <a:solidFill>
                  <a:schemeClr val="dk1"/>
                </a:solidFill>
                <a:latin typeface="Calibri"/>
                <a:ea typeface="Calibri"/>
                <a:cs typeface="Calibri"/>
                <a:sym typeface="Calibri"/>
              </a:defRPr>
            </a:lvl1pPr>
            <a:lvl2pPr marR="0" lvl="1" algn="ctr">
              <a:lnSpc>
                <a:spcPct val="90000"/>
              </a:lnSpc>
              <a:spcBef>
                <a:spcPts val="375"/>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R="0" lvl="2" algn="ctr">
              <a:lnSpc>
                <a:spcPct val="90000"/>
              </a:lnSpc>
              <a:spcBef>
                <a:spcPts val="375"/>
              </a:spcBef>
              <a:spcAft>
                <a:spcPts val="0"/>
              </a:spcAft>
              <a:buClr>
                <a:schemeClr val="dk1"/>
              </a:buClr>
              <a:buSzPts val="1500"/>
              <a:buFont typeface="Arial"/>
              <a:buNone/>
              <a:defRPr sz="1350" b="0" i="0" u="none" strike="noStrike" cap="none">
                <a:solidFill>
                  <a:schemeClr val="dk1"/>
                </a:solidFill>
                <a:latin typeface="Calibri"/>
                <a:ea typeface="Calibri"/>
                <a:cs typeface="Calibri"/>
                <a:sym typeface="Calibri"/>
              </a:defRPr>
            </a:lvl3pPr>
            <a:lvl4pPr marR="0" lvl="3"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4pPr>
            <a:lvl5pPr marR="0" lvl="4"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5pPr>
            <a:lvl6pPr marR="0" lvl="5"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6pPr>
            <a:lvl7pPr marR="0" lvl="6"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7pPr>
            <a:lvl8pPr marR="0" lvl="7"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8pPr>
            <a:lvl9pPr marR="0" lvl="8" algn="ctr">
              <a:lnSpc>
                <a:spcPct val="90000"/>
              </a:lnSpc>
              <a:spcBef>
                <a:spcPts val="375"/>
              </a:spcBef>
              <a:spcAft>
                <a:spcPts val="0"/>
              </a:spcAft>
              <a:buClr>
                <a:schemeClr val="dk1"/>
              </a:buClr>
              <a:buSzPts val="135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081006" y="1770319"/>
            <a:ext cx="4897012" cy="1971675"/>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080506" y="-144206"/>
            <a:ext cx="4897012" cy="5800725"/>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440613"/>
            <a:ext cx="7886700" cy="2403695"/>
          </a:xfrm>
          <a:prstGeom prst="rect">
            <a:avLst/>
          </a:prstGeom>
          <a:noFill/>
          <a:ln>
            <a:noFill/>
          </a:ln>
        </p:spPr>
        <p:txBody>
          <a:bodyPr spcFirstLastPara="1" wrap="square" lIns="91425" tIns="91425" rIns="91425" bIns="91425" anchor="b" anchorCtr="0"/>
          <a:lstStyle>
            <a:lvl1pPr marR="0" lvl="0" algn="l">
              <a:lnSpc>
                <a:spcPct val="90000"/>
              </a:lnSpc>
              <a:spcBef>
                <a:spcPts val="0"/>
              </a:spcBef>
              <a:spcAft>
                <a:spcPts val="0"/>
              </a:spcAft>
              <a:buClr>
                <a:schemeClr val="dk1"/>
              </a:buClr>
              <a:buSzPts val="14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623888" y="3867048"/>
            <a:ext cx="7886700" cy="1264046"/>
          </a:xfrm>
          <a:prstGeom prst="rect">
            <a:avLst/>
          </a:prstGeom>
          <a:noFill/>
          <a:ln>
            <a:noFill/>
          </a:ln>
        </p:spPr>
        <p:txBody>
          <a:bodyPr spcFirstLastPara="1" wrap="square" lIns="91425" tIns="91425" rIns="91425" bIns="91425" anchor="t" anchorCtr="0"/>
          <a:lstStyle>
            <a:lvl1pPr marL="457200" marR="0" lvl="0" indent="-228600" algn="l">
              <a:lnSpc>
                <a:spcPct val="90000"/>
              </a:lnSpc>
              <a:spcBef>
                <a:spcPts val="750"/>
              </a:spcBef>
              <a:spcAft>
                <a:spcPts val="0"/>
              </a:spcAft>
              <a:buClr>
                <a:srgbClr val="888888"/>
              </a:buClr>
              <a:buSzPts val="21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375"/>
              </a:spcBef>
              <a:spcAft>
                <a:spcPts val="0"/>
              </a:spcAft>
              <a:buClr>
                <a:srgbClr val="888888"/>
              </a:buClr>
              <a:buSzPts val="18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375"/>
              </a:spcBef>
              <a:spcAft>
                <a:spcPts val="0"/>
              </a:spcAft>
              <a:buClr>
                <a:srgbClr val="888888"/>
              </a:buClr>
              <a:buSzPts val="1500"/>
              <a:buFont typeface="Arial"/>
              <a:buNone/>
              <a:defRPr sz="135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375"/>
              </a:spcBef>
              <a:spcAft>
                <a:spcPts val="0"/>
              </a:spcAft>
              <a:buClr>
                <a:srgbClr val="888888"/>
              </a:buClr>
              <a:buSzPts val="135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307652"/>
            <a:ext cx="7886700" cy="1116910"/>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628650" y="1538258"/>
            <a:ext cx="3886200" cy="3666405"/>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4629150" y="1538258"/>
            <a:ext cx="3886200" cy="3666405"/>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07652"/>
            <a:ext cx="7886700" cy="1116910"/>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629842" y="1416536"/>
            <a:ext cx="3868340" cy="694222"/>
          </a:xfrm>
          <a:prstGeom prst="rect">
            <a:avLst/>
          </a:prstGeom>
          <a:noFill/>
          <a:ln>
            <a:noFill/>
          </a:ln>
        </p:spPr>
        <p:txBody>
          <a:bodyPr spcFirstLastPara="1" wrap="square" lIns="91425" tIns="91425" rIns="91425" bIns="91425" anchor="b" anchorCtr="0"/>
          <a:lstStyle>
            <a:lvl1pPr marL="457200" marR="0" lvl="0" indent="-228600" algn="l">
              <a:lnSpc>
                <a:spcPct val="90000"/>
              </a:lnSpc>
              <a:spcBef>
                <a:spcPts val="75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500"/>
              <a:buFont typeface="Arial"/>
              <a:buNone/>
              <a:defRPr sz="1350" b="1"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629842" y="2110757"/>
            <a:ext cx="3868340" cy="3104607"/>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4629150" y="1416536"/>
            <a:ext cx="3887391" cy="694222"/>
          </a:xfrm>
          <a:prstGeom prst="rect">
            <a:avLst/>
          </a:prstGeom>
          <a:noFill/>
          <a:ln>
            <a:noFill/>
          </a:ln>
        </p:spPr>
        <p:txBody>
          <a:bodyPr spcFirstLastPara="1" wrap="square" lIns="91425" tIns="91425" rIns="91425" bIns="91425" anchor="b" anchorCtr="0"/>
          <a:lstStyle>
            <a:lvl1pPr marL="457200" marR="0" lvl="0" indent="-228600" algn="l">
              <a:lnSpc>
                <a:spcPct val="90000"/>
              </a:lnSpc>
              <a:spcBef>
                <a:spcPts val="750"/>
              </a:spcBef>
              <a:spcAft>
                <a:spcPts val="0"/>
              </a:spcAft>
              <a:buClr>
                <a:schemeClr val="dk1"/>
              </a:buClr>
              <a:buSzPts val="21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8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500"/>
              <a:buFont typeface="Arial"/>
              <a:buNone/>
              <a:defRPr sz="1350" b="1"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35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4629150" y="2110757"/>
            <a:ext cx="3887391" cy="3104607"/>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07652"/>
            <a:ext cx="7886700" cy="1116910"/>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85233"/>
            <a:ext cx="2949178" cy="1348317"/>
          </a:xfrm>
          <a:prstGeom prst="rect">
            <a:avLst/>
          </a:prstGeom>
          <a:noFill/>
          <a:ln>
            <a:noFill/>
          </a:ln>
        </p:spPr>
        <p:txBody>
          <a:bodyPr spcFirstLastPara="1" wrap="square" lIns="91425" tIns="91425" rIns="91425" bIns="91425" anchor="b" anchorCtr="0"/>
          <a:lstStyle>
            <a:lvl1pPr marR="0" lvl="0" algn="l">
              <a:lnSpc>
                <a:spcPct val="9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3887391" y="831998"/>
            <a:ext cx="4629150" cy="4106480"/>
          </a:xfrm>
          <a:prstGeom prst="rect">
            <a:avLst/>
          </a:prstGeom>
          <a:noFill/>
          <a:ln>
            <a:noFill/>
          </a:ln>
        </p:spPr>
        <p:txBody>
          <a:bodyPr spcFirstLastPara="1" wrap="square" lIns="91425" tIns="91425" rIns="91425" bIns="91425" anchor="t" anchorCtr="0"/>
          <a:lstStyle>
            <a:lvl1pPr marL="457200" marR="0" lvl="0" indent="-381000" algn="l">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29841" y="1733550"/>
            <a:ext cx="2949178" cy="3211616"/>
          </a:xfrm>
          <a:prstGeom prst="rect">
            <a:avLst/>
          </a:prstGeom>
          <a:noFill/>
          <a:ln>
            <a:noFill/>
          </a:ln>
        </p:spPr>
        <p:txBody>
          <a:bodyPr spcFirstLastPara="1" wrap="square" lIns="91425" tIns="91425" rIns="91425" bIns="91425" anchor="t" anchorCtr="0"/>
          <a:lstStyle>
            <a:lvl1pPr marL="457200" marR="0" lvl="0" indent="-228600" algn="l">
              <a:lnSpc>
                <a:spcPct val="90000"/>
              </a:lnSpc>
              <a:spcBef>
                <a:spcPts val="75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800"/>
              <a:buFont typeface="Arial"/>
              <a:buNone/>
              <a:defRPr sz="1050" b="0"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85233"/>
            <a:ext cx="2949178" cy="1348317"/>
          </a:xfrm>
          <a:prstGeom prst="rect">
            <a:avLst/>
          </a:prstGeom>
          <a:noFill/>
          <a:ln>
            <a:noFill/>
          </a:ln>
        </p:spPr>
        <p:txBody>
          <a:bodyPr spcFirstLastPara="1" wrap="square" lIns="91425" tIns="91425" rIns="91425" bIns="91425" anchor="b" anchorCtr="0"/>
          <a:lstStyle>
            <a:lvl1pPr marR="0" lvl="0" algn="l">
              <a:lnSpc>
                <a:spcPct val="9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3887391" y="831998"/>
            <a:ext cx="4629150" cy="4106480"/>
          </a:xfrm>
          <a:prstGeom prst="rect">
            <a:avLst/>
          </a:prstGeom>
          <a:noFill/>
          <a:ln>
            <a:noFill/>
          </a:ln>
        </p:spPr>
        <p:txBody>
          <a:bodyPr spcFirstLastPara="1" wrap="square" lIns="91425" tIns="91425" rIns="91425" bIns="91425" anchor="t" anchorCtr="0"/>
          <a:lstStyle>
            <a:lvl1pPr marR="0" lvl="0" algn="l" rtl="0">
              <a:lnSpc>
                <a:spcPct val="90000"/>
              </a:lnSpc>
              <a:spcBef>
                <a:spcPts val="75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1733550"/>
            <a:ext cx="2949178" cy="3211616"/>
          </a:xfrm>
          <a:prstGeom prst="rect">
            <a:avLst/>
          </a:prstGeom>
          <a:noFill/>
          <a:ln>
            <a:noFill/>
          </a:ln>
        </p:spPr>
        <p:txBody>
          <a:bodyPr spcFirstLastPara="1" wrap="square" lIns="91425" tIns="91425" rIns="91425" bIns="91425" anchor="t" anchorCtr="0"/>
          <a:lstStyle>
            <a:lvl1pPr marL="457200" marR="0" lvl="0" indent="-228600" algn="l">
              <a:lnSpc>
                <a:spcPct val="90000"/>
              </a:lnSpc>
              <a:spcBef>
                <a:spcPts val="750"/>
              </a:spcBef>
              <a:spcAft>
                <a:spcPts val="0"/>
              </a:spcAft>
              <a:buClr>
                <a:schemeClr val="dk1"/>
              </a:buClr>
              <a:buSzPts val="21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800"/>
              <a:buFont typeface="Arial"/>
              <a:buNone/>
              <a:defRPr sz="1050" b="0"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5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3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07652"/>
            <a:ext cx="7886700" cy="1116910"/>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2738798" y="-571890"/>
            <a:ext cx="3666405" cy="7886700"/>
          </a:xfrm>
          <a:prstGeom prst="rect">
            <a:avLst/>
          </a:prstGeom>
          <a:noFill/>
          <a:ln>
            <a:noFill/>
          </a:ln>
        </p:spPr>
        <p:txBody>
          <a:bodyPr spcFirstLastPara="1" wrap="square" lIns="91425" tIns="91425" rIns="91425" bIns="91425" anchor="t" anchorCtr="0"/>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a:lnSpc>
                <a:spcPct val="100000"/>
              </a:lnSpc>
              <a:spcBef>
                <a:spcPts val="0"/>
              </a:spcBef>
              <a:spcAft>
                <a:spcPts val="0"/>
              </a:spcAft>
              <a:buSzPts val="1400"/>
              <a:buNone/>
              <a:defRPr sz="9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07652"/>
            <a:ext cx="7886700" cy="111691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538258"/>
            <a:ext cx="7886700" cy="3666405"/>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5355814"/>
            <a:ext cx="2057400" cy="30765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5355814"/>
            <a:ext cx="3086100" cy="30765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5355814"/>
            <a:ext cx="2057400" cy="30765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tiff"/></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s://pt.wikipedia.org/wiki/Portugu%C3%AAs_europeu" TargetMode="External"/><Relationship Id="rId5" Type="http://schemas.openxmlformats.org/officeDocument/2006/relationships/hyperlink" Target="https://pt.wikipedia.org/wiki/Portugu%C3%AAs_brasileiro" TargetMode="External"/><Relationship Id="rId6" Type="http://schemas.openxmlformats.org/officeDocument/2006/relationships/hyperlink" Target="https://pt.wikipedia.org/wiki/%C3%89tica" TargetMode="External"/><Relationship Id="rId7" Type="http://schemas.openxmlformats.org/officeDocument/2006/relationships/hyperlink" Target="https://pt.wikipedia.org/w/index.php?title=Pesquisa_com_seres_humanos&amp;action=edit&amp;redlink=1" TargetMode="External"/><Relationship Id="rId8" Type="http://schemas.openxmlformats.org/officeDocument/2006/relationships/hyperlink" Target="https://pt.wikipedia.org/wiki/Processos_de_Guerra_de_Nuremberg" TargetMode="External"/><Relationship Id="rId9" Type="http://schemas.openxmlformats.org/officeDocument/2006/relationships/hyperlink" Target="https://pt.wikipedia.org/wiki/Segunda_Guerra_Mundial"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6"/>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Botão</a:t>
            </a:r>
            <a:endParaRPr sz="1200" b="0" i="0" u="none" strike="noStrike" cap="none">
              <a:solidFill>
                <a:schemeClr val="lt1"/>
              </a:solidFill>
              <a:latin typeface="Arial"/>
              <a:ea typeface="Arial"/>
              <a:cs typeface="Arial"/>
              <a:sym typeface="Arial"/>
            </a:endParaRPr>
          </a:p>
        </p:txBody>
      </p:sp>
      <p:sp>
        <p:nvSpPr>
          <p:cNvPr id="331" name="Google Shape;331;p56"/>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332" name="Google Shape;332;p56"/>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Capa</a:t>
            </a:r>
            <a:endParaRPr sz="1200" b="0" i="0" u="none" strike="noStrike" cap="none">
              <a:solidFill>
                <a:schemeClr val="lt1"/>
              </a:solidFill>
              <a:latin typeface="Arial"/>
              <a:ea typeface="Arial"/>
              <a:cs typeface="Arial"/>
              <a:sym typeface="Arial"/>
            </a:endParaRPr>
          </a:p>
        </p:txBody>
      </p:sp>
      <p:sp>
        <p:nvSpPr>
          <p:cNvPr id="336" name="Google Shape;336;p56"/>
          <p:cNvSpPr txBox="1"/>
          <p:nvPr/>
        </p:nvSpPr>
        <p:spPr>
          <a:xfrm>
            <a:off x="7271413" y="4251366"/>
            <a:ext cx="1041000" cy="7777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1" i="0" u="none" strike="noStrike" cap="none" dirty="0">
                <a:solidFill>
                  <a:schemeClr val="accent4"/>
                </a:solidFill>
                <a:latin typeface="Calibri"/>
                <a:ea typeface="Calibri"/>
                <a:cs typeface="Calibri"/>
                <a:sym typeface="Calibri"/>
              </a:rPr>
              <a:t>INICIAR</a:t>
            </a:r>
          </a:p>
          <a:p>
            <a:pPr marL="0" marR="0" lvl="0" indent="0" algn="ctr" rtl="0">
              <a:lnSpc>
                <a:spcPct val="100000"/>
              </a:lnSpc>
              <a:spcBef>
                <a:spcPts val="0"/>
              </a:spcBef>
              <a:spcAft>
                <a:spcPts val="0"/>
              </a:spcAft>
              <a:buClr>
                <a:srgbClr val="000000"/>
              </a:buClr>
              <a:buSzPts val="2000"/>
              <a:buFont typeface="Arial"/>
              <a:buNone/>
            </a:pPr>
            <a:r>
              <a:rPr lang="pt-BR" sz="2000" b="1" dirty="0">
                <a:solidFill>
                  <a:schemeClr val="accent4"/>
                </a:solidFill>
                <a:latin typeface="Calibri"/>
                <a:ea typeface="Calibri"/>
                <a:cs typeface="Calibri"/>
                <a:sym typeface="Calibri"/>
              </a:rPr>
              <a:t>&gt;&gt;&gt;</a:t>
            </a:r>
            <a:endParaRPr sz="2000" b="1" i="0" u="none" strike="noStrike" cap="none" dirty="0">
              <a:solidFill>
                <a:schemeClr val="accent4"/>
              </a:solidFill>
              <a:latin typeface="Calibri"/>
              <a:ea typeface="Calibri"/>
              <a:cs typeface="Calibri"/>
              <a:sym typeface="Calibri"/>
            </a:endParaRPr>
          </a:p>
        </p:txBody>
      </p:sp>
      <p:pic>
        <p:nvPicPr>
          <p:cNvPr id="9" name="Imagem 8"/>
          <p:cNvPicPr>
            <a:picLocks noChangeAspect="1"/>
          </p:cNvPicPr>
          <p:nvPr/>
        </p:nvPicPr>
        <p:blipFill>
          <a:blip r:embed="rId3"/>
          <a:stretch>
            <a:fillRect/>
          </a:stretch>
        </p:blipFill>
        <p:spPr>
          <a:xfrm>
            <a:off x="-1" y="-1185"/>
            <a:ext cx="9143853" cy="5779685"/>
          </a:xfrm>
          <a:prstGeom prst="rect">
            <a:avLst/>
          </a:prstGeom>
        </p:spPr>
      </p:pic>
      <p:sp>
        <p:nvSpPr>
          <p:cNvPr id="2" name="Retângulo 1"/>
          <p:cNvSpPr/>
          <p:nvPr/>
        </p:nvSpPr>
        <p:spPr>
          <a:xfrm>
            <a:off x="4150245" y="1285875"/>
            <a:ext cx="3802908" cy="3386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Imagem conforme orientação de ajuste no PIV 2</a:t>
            </a: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50" name="Google Shape;450;p65"/>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51" name="Google Shape;451;p65"/>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52" name="Google Shape;452;p65"/>
          <p:cNvSpPr txBox="1"/>
          <p:nvPr/>
        </p:nvSpPr>
        <p:spPr>
          <a:xfrm>
            <a:off x="239224" y="153900"/>
            <a:ext cx="8573305"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dirty="0">
                <a:solidFill>
                  <a:srgbClr val="808284"/>
                </a:solidFill>
                <a:ea typeface="Calibri"/>
              </a:rPr>
              <a:t>Agora, </a:t>
            </a:r>
            <a:r>
              <a:rPr lang="en-US" sz="2000" b="1" dirty="0" err="1">
                <a:solidFill>
                  <a:srgbClr val="808284"/>
                </a:solidFill>
                <a:ea typeface="Calibri"/>
              </a:rPr>
              <a:t>arraste</a:t>
            </a:r>
            <a:r>
              <a:rPr lang="en-US" sz="2000" b="1" dirty="0">
                <a:solidFill>
                  <a:srgbClr val="808284"/>
                </a:solidFill>
                <a:ea typeface="Calibri"/>
              </a:rPr>
              <a:t> </a:t>
            </a:r>
            <a:r>
              <a:rPr lang="en-US" sz="2000" b="1" dirty="0" err="1">
                <a:solidFill>
                  <a:srgbClr val="808284"/>
                </a:solidFill>
                <a:ea typeface="Calibri"/>
              </a:rPr>
              <a:t>todos</a:t>
            </a:r>
            <a:r>
              <a:rPr lang="en-US" sz="2000" b="1" dirty="0">
                <a:solidFill>
                  <a:srgbClr val="808284"/>
                </a:solidFill>
                <a:ea typeface="Calibri"/>
              </a:rPr>
              <a:t> </a:t>
            </a:r>
            <a:r>
              <a:rPr lang="en-US" sz="2000" b="1" dirty="0" err="1">
                <a:solidFill>
                  <a:srgbClr val="808284"/>
                </a:solidFill>
                <a:ea typeface="Calibri"/>
              </a:rPr>
              <a:t>os</a:t>
            </a:r>
            <a:r>
              <a:rPr lang="en-US" sz="2000" b="1" dirty="0">
                <a:solidFill>
                  <a:srgbClr val="808284"/>
                </a:solidFill>
                <a:ea typeface="Calibri"/>
              </a:rPr>
              <a:t> </a:t>
            </a:r>
            <a:r>
              <a:rPr lang="en-US" sz="2000" b="1" dirty="0" err="1">
                <a:solidFill>
                  <a:srgbClr val="808284"/>
                </a:solidFill>
                <a:ea typeface="Calibri"/>
              </a:rPr>
              <a:t>direitos</a:t>
            </a:r>
            <a:r>
              <a:rPr lang="en-US" sz="2000" b="1" dirty="0">
                <a:solidFill>
                  <a:srgbClr val="808284"/>
                </a:solidFill>
                <a:ea typeface="Calibri"/>
              </a:rPr>
              <a:t> dos </a:t>
            </a:r>
            <a:r>
              <a:rPr lang="en-US" sz="2000" b="1" dirty="0" err="1">
                <a:solidFill>
                  <a:srgbClr val="808284"/>
                </a:solidFill>
                <a:ea typeface="Calibri"/>
              </a:rPr>
              <a:t>participantes</a:t>
            </a:r>
            <a:r>
              <a:rPr lang="en-US" sz="2000" b="1" dirty="0">
                <a:solidFill>
                  <a:srgbClr val="808284"/>
                </a:solidFill>
                <a:ea typeface="Calibri"/>
              </a:rPr>
              <a:t> </a:t>
            </a:r>
            <a:r>
              <a:rPr lang="en-US" sz="2000" b="1" dirty="0" err="1">
                <a:solidFill>
                  <a:srgbClr val="808284"/>
                </a:solidFill>
                <a:ea typeface="Calibri"/>
              </a:rPr>
              <a:t>na</a:t>
            </a:r>
            <a:r>
              <a:rPr lang="en-US" sz="2000" b="1" dirty="0">
                <a:solidFill>
                  <a:srgbClr val="808284"/>
                </a:solidFill>
                <a:ea typeface="Calibri"/>
              </a:rPr>
              <a:t> </a:t>
            </a:r>
            <a:r>
              <a:rPr lang="en-US" sz="2000" b="1" dirty="0" err="1">
                <a:solidFill>
                  <a:srgbClr val="808284"/>
                </a:solidFill>
                <a:ea typeface="Calibri"/>
              </a:rPr>
              <a:t>caixa</a:t>
            </a:r>
            <a:r>
              <a:rPr lang="en-US" sz="2000" b="1" dirty="0">
                <a:solidFill>
                  <a:srgbClr val="808284"/>
                </a:solidFill>
                <a:ea typeface="Calibri"/>
              </a:rPr>
              <a:t> </a:t>
            </a:r>
            <a:r>
              <a:rPr lang="en-US" sz="2000" b="1" dirty="0" err="1">
                <a:solidFill>
                  <a:srgbClr val="808284"/>
                </a:solidFill>
                <a:ea typeface="Calibri"/>
              </a:rPr>
              <a:t>ao</a:t>
            </a:r>
            <a:r>
              <a:rPr lang="en-US" sz="2000" b="1" dirty="0">
                <a:solidFill>
                  <a:srgbClr val="808284"/>
                </a:solidFill>
                <a:ea typeface="Calibri"/>
              </a:rPr>
              <a:t> </a:t>
            </a:r>
            <a:r>
              <a:rPr lang="en-US" sz="2000" b="1" dirty="0" err="1">
                <a:solidFill>
                  <a:srgbClr val="808284"/>
                </a:solidFill>
                <a:ea typeface="Calibri"/>
              </a:rPr>
              <a:t>lado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54" name="Google Shape;454;p65"/>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F6398006-7EB1-4543-B26E-1230223BCDBB}"/>
              </a:ext>
            </a:extLst>
          </p:cNvPr>
          <p:cNvSpPr/>
          <p:nvPr/>
        </p:nvSpPr>
        <p:spPr>
          <a:xfrm>
            <a:off x="4446657" y="861900"/>
            <a:ext cx="4500748" cy="46784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01E55F5-E04E-DC4E-AD57-3BA17A5968BF}"/>
              </a:ext>
            </a:extLst>
          </p:cNvPr>
          <p:cNvSpPr/>
          <p:nvPr/>
        </p:nvSpPr>
        <p:spPr>
          <a:xfrm>
            <a:off x="239224" y="1221175"/>
            <a:ext cx="3911021"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18. Receber informações de contato do pesquisador e do Sistema </a:t>
            </a:r>
            <a:r>
              <a:rPr lang="pt-BR" dirty="0" smtClean="0">
                <a:latin typeface="Arial" panose="020B0604020202020204" pitchFamily="34" charset="0"/>
                <a:ea typeface="Calibri" panose="020F0502020204030204" pitchFamily="34" charset="0"/>
                <a:cs typeface="Calibri" panose="020F0502020204030204" pitchFamily="34" charset="0"/>
              </a:rPr>
              <a:t>CEP/CONEP </a:t>
            </a:r>
            <a:endParaRPr lang="en-US" dirty="0">
              <a:latin typeface="Minion Pro"/>
              <a:ea typeface="Calibri" panose="020F0502020204030204" pitchFamily="34" charset="0"/>
              <a:cs typeface="Calibri" panose="020F0502020204030204" pitchFamily="34" charset="0"/>
            </a:endParaRPr>
          </a:p>
        </p:txBody>
      </p:sp>
      <p:sp>
        <p:nvSpPr>
          <p:cNvPr id="4" name="Rectangle 3">
            <a:extLst>
              <a:ext uri="{FF2B5EF4-FFF2-40B4-BE49-F238E27FC236}">
                <a16:creationId xmlns="" xmlns:a16="http://schemas.microsoft.com/office/drawing/2014/main" id="{0D311E50-D0E1-C747-9B3B-FBDDDD0860D9}"/>
              </a:ext>
            </a:extLst>
          </p:cNvPr>
          <p:cNvSpPr/>
          <p:nvPr/>
        </p:nvSpPr>
        <p:spPr>
          <a:xfrm>
            <a:off x="4525876" y="1046599"/>
            <a:ext cx="4286653" cy="1600438"/>
          </a:xfrm>
          <a:prstGeom prst="rect">
            <a:avLst/>
          </a:prstGeom>
          <a:solidFill>
            <a:schemeClr val="accent6"/>
          </a:solidFill>
        </p:spPr>
        <p:txBody>
          <a:bodyPr wrap="square">
            <a:spAutoFit/>
          </a:bodyPr>
          <a:lstStyle/>
          <a:p>
            <a:r>
              <a:rPr lang="pt-BR" dirty="0"/>
              <a:t>18. É fundamental inserir no TCLE o telefone de contato com o pesquisador, assim como </a:t>
            </a:r>
            <a:r>
              <a:rPr lang="pt-BR" dirty="0">
                <a:latin typeface="Arial" panose="020B0604020202020204" pitchFamily="34" charset="0"/>
                <a:ea typeface="Calibri" panose="020F0502020204030204" pitchFamily="34" charset="0"/>
              </a:rPr>
              <a:t>uma breve descrição do papel do CEP e o telefone de contato, incluindo o da </a:t>
            </a:r>
            <a:r>
              <a:rPr lang="pt-BR" dirty="0" smtClean="0">
                <a:latin typeface="Arial" panose="020B0604020202020204" pitchFamily="34" charset="0"/>
                <a:ea typeface="Calibri" panose="020F0502020204030204" pitchFamily="34" charset="0"/>
              </a:rPr>
              <a:t>CONEP </a:t>
            </a:r>
            <a:r>
              <a:rPr lang="pt-BR" dirty="0">
                <a:latin typeface="Arial" panose="020B0604020202020204" pitchFamily="34" charset="0"/>
                <a:ea typeface="Calibri" panose="020F0502020204030204" pitchFamily="34" charset="0"/>
              </a:rPr>
              <a:t>(quando aplicável). Em ensaios clínicos envolvendo questões de segurança, ainda é essencial um telefone de contato 24 horas com a equipe de pesquisa.</a:t>
            </a:r>
            <a:r>
              <a:rPr lang="en-US" dirty="0"/>
              <a:t> </a:t>
            </a:r>
          </a:p>
        </p:txBody>
      </p:sp>
    </p:spTree>
    <p:extLst>
      <p:ext uri="{BB962C8B-B14F-4D97-AF65-F5344CB8AC3E}">
        <p14:creationId xmlns:p14="http://schemas.microsoft.com/office/powerpoint/2010/main" val="364511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6"/>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64" name="Google Shape;464;p66"/>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65" name="Google Shape;465;p66"/>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4.1</a:t>
            </a:r>
            <a:endParaRPr sz="1200" b="0" i="0" u="none" strike="noStrike" cap="none">
              <a:solidFill>
                <a:schemeClr val="lt1"/>
              </a:solidFill>
              <a:latin typeface="Arial"/>
              <a:ea typeface="Arial"/>
              <a:cs typeface="Arial"/>
              <a:sym typeface="Arial"/>
            </a:endParaRPr>
          </a:p>
        </p:txBody>
      </p:sp>
      <p:sp>
        <p:nvSpPr>
          <p:cNvPr id="466" name="Google Shape;466;p66"/>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dirty="0" err="1">
                <a:solidFill>
                  <a:srgbClr val="808284"/>
                </a:solidFill>
                <a:latin typeface="Arial"/>
                <a:ea typeface="Arial"/>
                <a:cs typeface="Arial"/>
                <a:sym typeface="Arial"/>
              </a:rPr>
              <a:t>Consentimento</a:t>
            </a:r>
            <a:r>
              <a:rPr lang="en-US" sz="2000" b="1" i="0" u="none" strike="noStrike" cap="none" dirty="0">
                <a:solidFill>
                  <a:srgbClr val="808284"/>
                </a:solidFill>
                <a:latin typeface="Arial"/>
                <a:ea typeface="Arial"/>
                <a:cs typeface="Arial"/>
                <a:sym typeface="Arial"/>
              </a:rPr>
              <a:t> </a:t>
            </a:r>
            <a:r>
              <a:rPr lang="en-US" sz="2000" b="1" dirty="0" err="1">
                <a:solidFill>
                  <a:srgbClr val="808284"/>
                </a:solidFill>
              </a:rPr>
              <a:t>i</a:t>
            </a:r>
            <a:r>
              <a:rPr lang="en-US" sz="2000" b="1" i="0" u="none" strike="noStrike" cap="none" dirty="0" err="1">
                <a:solidFill>
                  <a:srgbClr val="808284"/>
                </a:solidFill>
                <a:latin typeface="Arial"/>
                <a:ea typeface="Arial"/>
                <a:cs typeface="Arial"/>
                <a:sym typeface="Arial"/>
              </a:rPr>
              <a:t>nformado</a:t>
            </a:r>
            <a:r>
              <a:rPr lang="en-US" sz="2000" b="1" i="0" u="none" strike="noStrike" cap="none" dirty="0">
                <a:solidFill>
                  <a:srgbClr val="808284"/>
                </a:solidFill>
                <a:latin typeface="Arial"/>
                <a:ea typeface="Arial"/>
                <a:cs typeface="Arial"/>
                <a:sym typeface="Arial"/>
              </a:rPr>
              <a:t> </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67" name="Google Shape;467;p66"/>
          <p:cNvSpPr txBox="1"/>
          <p:nvPr/>
        </p:nvSpPr>
        <p:spPr>
          <a:xfrm>
            <a:off x="246504" y="2604137"/>
            <a:ext cx="8573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Entenda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mais</a:t>
            </a:r>
            <a:r>
              <a:rPr lang="en-US" sz="1600" b="1" i="0" u="none" strike="noStrike" cap="none" dirty="0">
                <a:solidFill>
                  <a:srgbClr val="009590"/>
                </a:solidFill>
                <a:latin typeface="Arial"/>
                <a:ea typeface="Arial"/>
                <a:cs typeface="Arial"/>
                <a:sym typeface="Arial"/>
              </a:rPr>
              <a:t> no Quadro </a:t>
            </a:r>
            <a:r>
              <a:rPr lang="en-US" sz="1600" b="1" i="0" u="none" strike="noStrike" cap="none" dirty="0" err="1">
                <a:solidFill>
                  <a:srgbClr val="009590"/>
                </a:solidFill>
                <a:latin typeface="Arial"/>
                <a:ea typeface="Arial"/>
                <a:cs typeface="Arial"/>
                <a:sym typeface="Arial"/>
              </a:rPr>
              <a:t>abaixo</a:t>
            </a:r>
            <a:r>
              <a:rPr lang="en-US" sz="1600" b="1" i="0" u="none" strike="noStrike" cap="none" dirty="0">
                <a:solidFill>
                  <a:srgbClr val="009590"/>
                </a:solidFill>
                <a:latin typeface="Arial"/>
                <a:ea typeface="Arial"/>
                <a:cs typeface="Arial"/>
                <a:sym typeface="Arial"/>
              </a:rPr>
              <a:t>:</a:t>
            </a:r>
            <a:endParaRPr sz="1600" b="1" i="0" u="none" strike="noStrike" cap="none" dirty="0">
              <a:solidFill>
                <a:srgbClr val="0095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
        <p:nvSpPr>
          <p:cNvPr id="468" name="Google Shape;468;p66"/>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69" name="Google Shape;469;p66"/>
          <p:cNvSpPr txBox="1"/>
          <p:nvPr/>
        </p:nvSpPr>
        <p:spPr>
          <a:xfrm>
            <a:off x="285300" y="1275236"/>
            <a:ext cx="8573400" cy="338700"/>
          </a:xfrm>
          <a:prstGeom prst="rect">
            <a:avLst/>
          </a:prstGeom>
          <a:noFill/>
          <a:ln>
            <a:noFill/>
          </a:ln>
        </p:spPr>
        <p:txBody>
          <a:bodyPr spcFirstLastPara="1" wrap="square" lIns="91425" tIns="45700" rIns="91425" bIns="45700" anchor="t" anchorCtr="0">
            <a:noAutofit/>
          </a:bodyPr>
          <a:lstStyle/>
          <a:p>
            <a:r>
              <a:rPr lang="pt-BR" sz="2000" i="1" dirty="0">
                <a:solidFill>
                  <a:schemeClr val="accent1"/>
                </a:solidFill>
              </a:rPr>
              <a:t>“</a:t>
            </a:r>
            <a:r>
              <a:rPr lang="x-none" sz="2000" i="1" dirty="0">
                <a:solidFill>
                  <a:schemeClr val="accent1"/>
                </a:solidFill>
              </a:rPr>
              <a:t>A obtenção de consentimento livre e esclarecido é um dever moral do pesquisador, e a manifestação do</a:t>
            </a:r>
            <a:r>
              <a:rPr lang="pt-BR" sz="2000" i="1" dirty="0">
                <a:solidFill>
                  <a:schemeClr val="accent1"/>
                </a:solidFill>
              </a:rPr>
              <a:t> respeito às pessoas envolvidas no </a:t>
            </a:r>
          </a:p>
          <a:p>
            <a:r>
              <a:rPr lang="pt-BR" sz="2000" i="1" dirty="0">
                <a:solidFill>
                  <a:schemeClr val="accent1"/>
                </a:solidFill>
              </a:rPr>
              <a:t>projeto” (Joaquim </a:t>
            </a:r>
            <a:r>
              <a:rPr lang="pt-BR" sz="2000" i="1" dirty="0" err="1">
                <a:solidFill>
                  <a:schemeClr val="accent1"/>
                </a:solidFill>
              </a:rPr>
              <a:t>Clotet</a:t>
            </a:r>
            <a:r>
              <a:rPr lang="pt-BR" sz="2000" i="1" dirty="0">
                <a:solidFill>
                  <a:schemeClr val="accent1"/>
                </a:solidFill>
              </a:rPr>
              <a:t>) </a:t>
            </a:r>
            <a:endParaRPr lang="en-US" sz="2000" i="1" dirty="0">
              <a:solidFill>
                <a:schemeClr val="accent1"/>
              </a:solidFill>
            </a:endParaRPr>
          </a:p>
        </p:txBody>
      </p:sp>
      <p:sp>
        <p:nvSpPr>
          <p:cNvPr id="2" name="Rectangle 1">
            <a:extLst>
              <a:ext uri="{FF2B5EF4-FFF2-40B4-BE49-F238E27FC236}">
                <a16:creationId xmlns="" xmlns:a16="http://schemas.microsoft.com/office/drawing/2014/main" id="{3B1C6656-242B-8549-8364-FF2007C96C16}"/>
              </a:ext>
            </a:extLst>
          </p:cNvPr>
          <p:cNvSpPr/>
          <p:nvPr/>
        </p:nvSpPr>
        <p:spPr>
          <a:xfrm>
            <a:off x="1185600" y="3151736"/>
            <a:ext cx="7208322" cy="1733808"/>
          </a:xfrm>
          <a:prstGeom prst="rect">
            <a:avLst/>
          </a:prstGeom>
          <a:solidFill>
            <a:schemeClr val="accent2">
              <a:lumMod val="75000"/>
            </a:schemeClr>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O consentimento informado </a:t>
            </a:r>
            <a:r>
              <a:rPr lang="pt-BR" dirty="0" smtClean="0">
                <a:latin typeface="Arial" panose="020B0604020202020204" pitchFamily="34" charset="0"/>
                <a:ea typeface="Calibri" panose="020F0502020204030204" pitchFamily="34" charset="0"/>
                <a:cs typeface="Calibri" panose="020F0502020204030204" pitchFamily="34" charset="0"/>
              </a:rPr>
              <a:t>é </a:t>
            </a:r>
            <a:r>
              <a:rPr lang="pt-BR" dirty="0">
                <a:latin typeface="Arial" panose="020B0604020202020204" pitchFamily="34" charset="0"/>
                <a:ea typeface="Calibri" panose="020F0502020204030204" pitchFamily="34" charset="0"/>
                <a:cs typeface="Calibri" panose="020F0502020204030204" pitchFamily="34" charset="0"/>
              </a:rPr>
              <a:t>uma etapa fundamental na pesquisa. O Termo de Consentimento Livre e Esclarecido (TCLE) é a única parte do projeto que é compartilhada entre pesquisador, CEP e participante de pesquisa. Para o participante, é o objeto de consulta que ele pode utilizar para tirar dúvidas ou relembrar partes da pesquisa.</a:t>
            </a:r>
            <a:r>
              <a:rPr lang="pt-BR" dirty="0">
                <a:latin typeface="Arial" panose="020B0604020202020204" pitchFamily="34" charset="0"/>
                <a:ea typeface="Times New Roman" panose="02020603050405020304" pitchFamily="18" charset="0"/>
                <a:cs typeface="Calibri" panose="020F0502020204030204" pitchFamily="34" charset="0"/>
              </a:rPr>
              <a:t> </a:t>
            </a:r>
            <a:r>
              <a:rPr lang="x-none" dirty="0">
                <a:latin typeface="Arial" panose="020B0604020202020204" pitchFamily="34" charset="0"/>
                <a:ea typeface="Calibri" panose="020F0502020204030204" pitchFamily="34" charset="0"/>
                <a:cs typeface="Calibri" panose="020F0502020204030204" pitchFamily="34" charset="0"/>
              </a:rPr>
              <a:t>O processo de consentimento livre e esclarecido </a:t>
            </a:r>
            <a:r>
              <a:rPr lang="pt-BR" dirty="0">
                <a:latin typeface="Arial" panose="020B0604020202020204" pitchFamily="34" charset="0"/>
                <a:ea typeface="Calibri" panose="020F0502020204030204" pitchFamily="34" charset="0"/>
                <a:cs typeface="Calibri" panose="020F0502020204030204" pitchFamily="34" charset="0"/>
              </a:rPr>
              <a:t>objetiva uma decisão autônoma da pessoa que está sendo convidada a participar de um projeto de pesquisa após esclarecimentos sobre </a:t>
            </a:r>
            <a:r>
              <a:rPr lang="x-none" dirty="0">
                <a:latin typeface="Arial" panose="020B0604020202020204" pitchFamily="34" charset="0"/>
                <a:ea typeface="Calibri" panose="020F0502020204030204" pitchFamily="34" charset="0"/>
                <a:cs typeface="Calibri" panose="020F0502020204030204" pitchFamily="34" charset="0"/>
              </a:rPr>
              <a:t>os procedimentos, riscos, </a:t>
            </a:r>
            <a:r>
              <a:rPr lang="pt-BR" dirty="0">
                <a:latin typeface="Arial" panose="020B0604020202020204" pitchFamily="34" charset="0"/>
                <a:ea typeface="Calibri" panose="020F0502020204030204" pitchFamily="34" charset="0"/>
                <a:cs typeface="Calibri" panose="020F0502020204030204" pitchFamily="34" charset="0"/>
              </a:rPr>
              <a:t>incômodos</a:t>
            </a:r>
            <a:r>
              <a:rPr lang="x-none" dirty="0">
                <a:latin typeface="Arial" panose="020B0604020202020204" pitchFamily="34" charset="0"/>
                <a:ea typeface="Calibri" panose="020F0502020204030204" pitchFamily="34" charset="0"/>
                <a:cs typeface="Calibri" panose="020F0502020204030204" pitchFamily="34" charset="0"/>
              </a:rPr>
              <a:t>, benefícios e direitos envolvidos</a:t>
            </a:r>
            <a:r>
              <a:rPr lang="pt-BR" dirty="0">
                <a:latin typeface="Arial" panose="020B0604020202020204" pitchFamily="34" charset="0"/>
                <a:ea typeface="Calibri" panose="020F0502020204030204" pitchFamily="34" charset="0"/>
                <a:cs typeface="Calibri" panose="020F0502020204030204" pitchFamily="34" charset="0"/>
              </a:rPr>
              <a:t>.</a:t>
            </a:r>
            <a:endParaRPr lang="en-US" dirty="0">
              <a:latin typeface="Minion Pro"/>
              <a:ea typeface="Calibri" panose="020F0502020204030204" pitchFamily="34" charset="0"/>
              <a:cs typeface="Calibri" panose="020F0502020204030204" pitchFamily="34" charset="0"/>
            </a:endParaRPr>
          </a:p>
        </p:txBody>
      </p:sp>
      <p:sp>
        <p:nvSpPr>
          <p:cNvPr id="13" name="Google Shape;467;p66">
            <a:extLst>
              <a:ext uri="{FF2B5EF4-FFF2-40B4-BE49-F238E27FC236}">
                <a16:creationId xmlns="" xmlns:a16="http://schemas.microsoft.com/office/drawing/2014/main" id="{10A037F2-6321-2840-9165-62E550C3FA89}"/>
              </a:ext>
            </a:extLst>
          </p:cNvPr>
          <p:cNvSpPr txBox="1"/>
          <p:nvPr/>
        </p:nvSpPr>
        <p:spPr>
          <a:xfrm>
            <a:off x="285300" y="5163558"/>
            <a:ext cx="8573400"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Siga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em</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frente</a:t>
            </a:r>
            <a:r>
              <a:rPr lang="en-US" sz="1600" b="1" i="0" u="none" strike="noStrike" cap="none" dirty="0">
                <a:solidFill>
                  <a:srgbClr val="009590"/>
                </a:solidFill>
                <a:latin typeface="Arial"/>
                <a:ea typeface="Arial"/>
                <a:cs typeface="Arial"/>
                <a:sym typeface="Arial"/>
              </a:rPr>
              <a:t> para </a:t>
            </a:r>
            <a:r>
              <a:rPr lang="en-US" sz="1600" b="1" i="0" u="none" strike="noStrike" cap="none" dirty="0" err="1">
                <a:solidFill>
                  <a:srgbClr val="009590"/>
                </a:solidFill>
                <a:latin typeface="Arial"/>
                <a:ea typeface="Arial"/>
                <a:cs typeface="Arial"/>
                <a:sym typeface="Arial"/>
              </a:rPr>
              <a:t>entender</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como</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funciona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esse</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processo</a:t>
            </a:r>
            <a:endParaRPr sz="1600" b="1" i="0" u="none" strike="noStrike" cap="none" dirty="0">
              <a:solidFill>
                <a:srgbClr val="00959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7"/>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79" name="Google Shape;479;p67"/>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80" name="Google Shape;480;p67"/>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4.2</a:t>
            </a:r>
            <a:endParaRPr sz="1200" b="0" i="0" u="none" strike="noStrike" cap="none">
              <a:solidFill>
                <a:schemeClr val="lt1"/>
              </a:solidFill>
              <a:latin typeface="Arial"/>
              <a:ea typeface="Arial"/>
              <a:cs typeface="Arial"/>
              <a:sym typeface="Arial"/>
            </a:endParaRPr>
          </a:p>
        </p:txBody>
      </p:sp>
      <p:sp>
        <p:nvSpPr>
          <p:cNvPr id="481" name="Google Shape;481;p67"/>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dirty="0" err="1">
                <a:solidFill>
                  <a:srgbClr val="808284"/>
                </a:solidFill>
                <a:latin typeface="Arial"/>
                <a:ea typeface="Arial"/>
                <a:cs typeface="Arial"/>
                <a:sym typeface="Arial"/>
              </a:rPr>
              <a:t>Processo</a:t>
            </a:r>
            <a:r>
              <a:rPr lang="en-US" sz="2000" b="1" i="0" u="none" strike="noStrike" cap="none" dirty="0">
                <a:solidFill>
                  <a:srgbClr val="808284"/>
                </a:solidFill>
                <a:latin typeface="Arial"/>
                <a:ea typeface="Arial"/>
                <a:cs typeface="Arial"/>
                <a:sym typeface="Arial"/>
              </a:rPr>
              <a:t> de </a:t>
            </a:r>
            <a:r>
              <a:rPr lang="en-US" sz="2000" b="1" dirty="0" err="1">
                <a:solidFill>
                  <a:srgbClr val="808284"/>
                </a:solidFill>
              </a:rPr>
              <a:t>C</a:t>
            </a:r>
            <a:r>
              <a:rPr lang="en-US" sz="2000" b="1" i="0" u="none" strike="noStrike" cap="none" dirty="0" err="1">
                <a:solidFill>
                  <a:srgbClr val="808284"/>
                </a:solidFill>
                <a:latin typeface="Arial"/>
                <a:ea typeface="Arial"/>
                <a:cs typeface="Arial"/>
                <a:sym typeface="Arial"/>
              </a:rPr>
              <a:t>onsentimento</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informado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82" name="Google Shape;482;p67"/>
          <p:cNvSpPr txBox="1"/>
          <p:nvPr/>
        </p:nvSpPr>
        <p:spPr>
          <a:xfrm>
            <a:off x="374488" y="2381425"/>
            <a:ext cx="8573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pt-BR" sz="1600" b="1" i="0" u="none" strike="noStrike" cap="none" dirty="0">
                <a:solidFill>
                  <a:srgbClr val="009590"/>
                </a:solidFill>
                <a:latin typeface="Arial"/>
                <a:ea typeface="Arial"/>
                <a:cs typeface="Arial"/>
                <a:sym typeface="Arial"/>
              </a:rPr>
              <a:t>Clique nas caixas para conhecer.</a:t>
            </a:r>
            <a:endParaRPr sz="1600" b="1" i="0" u="none" strike="noStrike" cap="none" dirty="0">
              <a:solidFill>
                <a:srgbClr val="FFAC3C"/>
              </a:solidFill>
              <a:latin typeface="Arial"/>
              <a:ea typeface="Arial"/>
              <a:cs typeface="Arial"/>
              <a:sym typeface="Arial"/>
            </a:endParaRPr>
          </a:p>
        </p:txBody>
      </p:sp>
      <p:sp>
        <p:nvSpPr>
          <p:cNvPr id="483" name="Google Shape;483;p67"/>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84" name="Google Shape;484;p67"/>
          <p:cNvSpPr txBox="1"/>
          <p:nvPr/>
        </p:nvSpPr>
        <p:spPr>
          <a:xfrm>
            <a:off x="374488" y="928175"/>
            <a:ext cx="8438042" cy="338700"/>
          </a:xfrm>
          <a:prstGeom prst="rect">
            <a:avLst/>
          </a:prstGeom>
          <a:noFill/>
          <a:ln>
            <a:noFill/>
          </a:ln>
        </p:spPr>
        <p:txBody>
          <a:bodyPr spcFirstLastPara="1" wrap="square" lIns="91425" tIns="45700" rIns="91425" bIns="45700" anchor="t" anchorCtr="0">
            <a:noAutofit/>
          </a:bodyPr>
          <a:lstStyle/>
          <a:p>
            <a:pPr algn="just">
              <a:buClr>
                <a:schemeClr val="dk1"/>
              </a:buClr>
              <a:buSzPts val="1100"/>
            </a:pPr>
            <a:r>
              <a:rPr lang="pt-BR" dirty="0"/>
              <a:t>A Resolução da CNS 466/12 aborda o consentimento como um processo, diferentemente da abordagem </a:t>
            </a:r>
            <a:r>
              <a:rPr lang="pt-BR" dirty="0" smtClean="0"/>
              <a:t>feita na Res</a:t>
            </a:r>
            <a:r>
              <a:rPr lang="pt-BR" dirty="0"/>
              <a:t>. CNS 196/96, que era restrita ao TCLE. Ela define o Processo de Consentimento Livre e Esclarecido englobando duas etapas a serem necessariamente observadas para que o convidado a participar de uma pesquisa possa se manifestar, de forma autônoma, consciente, livre e esclarecida. Essas duas etapas são</a:t>
            </a:r>
            <a:r>
              <a:rPr lang="pt-BR" dirty="0" smtClean="0"/>
              <a:t>:</a:t>
            </a:r>
            <a:endParaRPr lang="en-US" dirty="0"/>
          </a:p>
        </p:txBody>
      </p:sp>
      <p:sp>
        <p:nvSpPr>
          <p:cNvPr id="2" name="Rectangle 1">
            <a:extLst>
              <a:ext uri="{FF2B5EF4-FFF2-40B4-BE49-F238E27FC236}">
                <a16:creationId xmlns="" xmlns:a16="http://schemas.microsoft.com/office/drawing/2014/main" id="{4A3F0699-E94A-4B46-A1DE-EDCE13F6ADB2}"/>
              </a:ext>
            </a:extLst>
          </p:cNvPr>
          <p:cNvSpPr/>
          <p:nvPr/>
        </p:nvSpPr>
        <p:spPr>
          <a:xfrm>
            <a:off x="1671252" y="2994082"/>
            <a:ext cx="2683823"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Esclarecimento ao convidado </a:t>
            </a:r>
            <a:endParaRPr lang="en-US" dirty="0"/>
          </a:p>
        </p:txBody>
      </p:sp>
      <p:sp>
        <p:nvSpPr>
          <p:cNvPr id="13" name="Rectangle 12">
            <a:extLst>
              <a:ext uri="{FF2B5EF4-FFF2-40B4-BE49-F238E27FC236}">
                <a16:creationId xmlns="" xmlns:a16="http://schemas.microsoft.com/office/drawing/2014/main" id="{7F305326-973F-2D45-800E-B947CA1C270B}"/>
              </a:ext>
            </a:extLst>
          </p:cNvPr>
          <p:cNvSpPr/>
          <p:nvPr/>
        </p:nvSpPr>
        <p:spPr>
          <a:xfrm>
            <a:off x="4593509" y="2994081"/>
            <a:ext cx="2683823"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EB1F8266-B593-9D46-B894-2BA6D3922195}"/>
              </a:ext>
            </a:extLst>
          </p:cNvPr>
          <p:cNvSpPr/>
          <p:nvPr/>
        </p:nvSpPr>
        <p:spPr>
          <a:xfrm>
            <a:off x="4882325" y="3931914"/>
            <a:ext cx="2045753" cy="297517"/>
          </a:xfrm>
          <a:prstGeom prst="rect">
            <a:avLst/>
          </a:prstGeom>
        </p:spPr>
        <p:txBody>
          <a:bodyPr wrap="none">
            <a:spAutoFit/>
          </a:bodyPr>
          <a:lstStyle/>
          <a:p>
            <a:pPr algn="just">
              <a:lnSpc>
                <a:spcPts val="1585"/>
              </a:lnSpc>
              <a:spcAft>
                <a:spcPts val="1135"/>
              </a:spcAft>
            </a:pPr>
            <a:r>
              <a:rPr lang="pt-BR" dirty="0">
                <a:solidFill>
                  <a:schemeClr val="bg1"/>
                </a:solidFill>
                <a:latin typeface="Arial" panose="020B0604020202020204" pitchFamily="34" charset="0"/>
                <a:ea typeface="Calibri" panose="020F0502020204030204" pitchFamily="34" charset="0"/>
                <a:cs typeface="Calibri" panose="020F0502020204030204" pitchFamily="34" charset="0"/>
              </a:rPr>
              <a:t>Apresentação do TCLE</a:t>
            </a:r>
            <a:endParaRPr lang="en-US" dirty="0">
              <a:solidFill>
                <a:schemeClr val="bg1"/>
              </a:solidFill>
              <a:latin typeface="Minion Pro"/>
              <a:ea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7"/>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79" name="Google Shape;479;p67"/>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80" name="Google Shape;480;p67"/>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4.2</a:t>
            </a:r>
            <a:endParaRPr sz="1200" b="0" i="0" u="none" strike="noStrike" cap="none">
              <a:solidFill>
                <a:schemeClr val="lt1"/>
              </a:solidFill>
              <a:latin typeface="Arial"/>
              <a:ea typeface="Arial"/>
              <a:cs typeface="Arial"/>
              <a:sym typeface="Arial"/>
            </a:endParaRPr>
          </a:p>
        </p:txBody>
      </p:sp>
      <p:sp>
        <p:nvSpPr>
          <p:cNvPr id="481" name="Google Shape;481;p67"/>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dirty="0" err="1">
                <a:solidFill>
                  <a:srgbClr val="808284"/>
                </a:solidFill>
                <a:latin typeface="Arial"/>
                <a:ea typeface="Arial"/>
                <a:cs typeface="Arial"/>
                <a:sym typeface="Arial"/>
              </a:rPr>
              <a:t>Processo</a:t>
            </a:r>
            <a:r>
              <a:rPr lang="en-US" sz="2000" b="1" i="0" u="none" strike="noStrike" cap="none" dirty="0">
                <a:solidFill>
                  <a:srgbClr val="808284"/>
                </a:solidFill>
                <a:latin typeface="Arial"/>
                <a:ea typeface="Arial"/>
                <a:cs typeface="Arial"/>
                <a:sym typeface="Arial"/>
              </a:rPr>
              <a:t> de </a:t>
            </a:r>
            <a:r>
              <a:rPr lang="en-US" sz="2000" b="1" dirty="0" err="1">
                <a:solidFill>
                  <a:srgbClr val="808284"/>
                </a:solidFill>
              </a:rPr>
              <a:t>C</a:t>
            </a:r>
            <a:r>
              <a:rPr lang="en-US" sz="2000" b="1" i="0" u="none" strike="noStrike" cap="none" dirty="0" err="1">
                <a:solidFill>
                  <a:srgbClr val="808284"/>
                </a:solidFill>
                <a:latin typeface="Arial"/>
                <a:ea typeface="Arial"/>
                <a:cs typeface="Arial"/>
                <a:sym typeface="Arial"/>
              </a:rPr>
              <a:t>onsentimento</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informado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82" name="Google Shape;482;p67"/>
          <p:cNvSpPr txBox="1"/>
          <p:nvPr/>
        </p:nvSpPr>
        <p:spPr>
          <a:xfrm>
            <a:off x="374488" y="2381425"/>
            <a:ext cx="8573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pt-BR" sz="1600" b="1" i="0" u="none" strike="noStrike" cap="none" dirty="0">
                <a:solidFill>
                  <a:srgbClr val="009590"/>
                </a:solidFill>
                <a:latin typeface="Arial"/>
                <a:ea typeface="Arial"/>
                <a:cs typeface="Arial"/>
                <a:sym typeface="Arial"/>
              </a:rPr>
              <a:t>Clique nas caixas para conhecer.</a:t>
            </a:r>
            <a:endParaRPr sz="1600" b="1" i="0" u="none" strike="noStrike" cap="none" dirty="0">
              <a:solidFill>
                <a:srgbClr val="FFAC3C"/>
              </a:solidFill>
              <a:latin typeface="Arial"/>
              <a:ea typeface="Arial"/>
              <a:cs typeface="Arial"/>
              <a:sym typeface="Arial"/>
            </a:endParaRPr>
          </a:p>
        </p:txBody>
      </p:sp>
      <p:sp>
        <p:nvSpPr>
          <p:cNvPr id="483" name="Google Shape;483;p67"/>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84" name="Google Shape;484;p67"/>
          <p:cNvSpPr txBox="1"/>
          <p:nvPr/>
        </p:nvSpPr>
        <p:spPr>
          <a:xfrm>
            <a:off x="374488" y="928175"/>
            <a:ext cx="8438042" cy="338700"/>
          </a:xfrm>
          <a:prstGeom prst="rect">
            <a:avLst/>
          </a:prstGeom>
          <a:noFill/>
          <a:ln>
            <a:noFill/>
          </a:ln>
        </p:spPr>
        <p:txBody>
          <a:bodyPr spcFirstLastPara="1" wrap="square" lIns="91425" tIns="45700" rIns="91425" bIns="45700" anchor="t" anchorCtr="0">
            <a:noAutofit/>
          </a:bodyPr>
          <a:lstStyle/>
          <a:p>
            <a:pPr algn="just">
              <a:buClr>
                <a:schemeClr val="dk1"/>
              </a:buClr>
              <a:buSzPts val="1100"/>
            </a:pPr>
            <a:r>
              <a:rPr lang="pt-BR" dirty="0"/>
              <a:t>A Resolução da CNS 466/12 aborda o consentimento como um processo, diferentemente da abordagem feita </a:t>
            </a:r>
            <a:r>
              <a:rPr lang="pt-BR" dirty="0" smtClean="0"/>
              <a:t>na Res</a:t>
            </a:r>
            <a:r>
              <a:rPr lang="pt-BR" dirty="0"/>
              <a:t>. CNS 196/96, que era restrita ao TCLE. Ela define o Processo de Consentimento Livre e Esclarecido englobando duas etapas a serem necessariamente observadas para que o convidado a participar de uma pesquisa possa se manifestar, de forma autônoma, consciente, livre e esclarecida. Essas duas etapas são:</a:t>
            </a:r>
            <a:endParaRPr lang="en-US" dirty="0"/>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4A3F0699-E94A-4B46-A1DE-EDCE13F6ADB2}"/>
              </a:ext>
            </a:extLst>
          </p:cNvPr>
          <p:cNvSpPr/>
          <p:nvPr/>
        </p:nvSpPr>
        <p:spPr>
          <a:xfrm>
            <a:off x="374488" y="2994082"/>
            <a:ext cx="3980587"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t>Na primeira etapa o pesquisador, ou pessoa por ele delegada, deverá observar alguns requisitos, tais como: buscar o momento, a condição e o local mais adequados ao convite respeitando as suas peculiaridades e privacidade; prestar informações em linguagem clara e acessível; conceder o tempo adequado para que o convidado a participar da pesquisa possa refletir, consultando, se necessário, seus familiares ou outras pessoas que possam ajudá-lo na tomada de decisão livre e esclarecida. Além disso, deve-se verificar a autonomia e capacidade do possível participante.</a:t>
            </a:r>
            <a:endParaRPr lang="en-US" sz="1050" dirty="0"/>
          </a:p>
          <a:p>
            <a:pPr algn="ctr"/>
            <a:endParaRPr lang="en-US" sz="1050" dirty="0"/>
          </a:p>
        </p:txBody>
      </p:sp>
      <p:sp>
        <p:nvSpPr>
          <p:cNvPr id="13" name="Rectangle 12">
            <a:extLst>
              <a:ext uri="{FF2B5EF4-FFF2-40B4-BE49-F238E27FC236}">
                <a16:creationId xmlns="" xmlns:a16="http://schemas.microsoft.com/office/drawing/2014/main" id="{7F305326-973F-2D45-800E-B947CA1C270B}"/>
              </a:ext>
            </a:extLst>
          </p:cNvPr>
          <p:cNvSpPr/>
          <p:nvPr/>
        </p:nvSpPr>
        <p:spPr>
          <a:xfrm>
            <a:off x="4593509" y="2994081"/>
            <a:ext cx="2683823"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EB1F8266-B593-9D46-B894-2BA6D3922195}"/>
              </a:ext>
            </a:extLst>
          </p:cNvPr>
          <p:cNvSpPr/>
          <p:nvPr/>
        </p:nvSpPr>
        <p:spPr>
          <a:xfrm>
            <a:off x="4882325" y="3931914"/>
            <a:ext cx="2045753" cy="297517"/>
          </a:xfrm>
          <a:prstGeom prst="rect">
            <a:avLst/>
          </a:prstGeom>
        </p:spPr>
        <p:txBody>
          <a:bodyPr wrap="none">
            <a:spAutoFit/>
          </a:bodyPr>
          <a:lstStyle/>
          <a:p>
            <a:pPr algn="just">
              <a:lnSpc>
                <a:spcPts val="1585"/>
              </a:lnSpc>
              <a:spcAft>
                <a:spcPts val="1135"/>
              </a:spcAft>
            </a:pPr>
            <a:r>
              <a:rPr lang="pt-BR" dirty="0">
                <a:solidFill>
                  <a:schemeClr val="bg1"/>
                </a:solidFill>
                <a:latin typeface="Arial" panose="020B0604020202020204" pitchFamily="34" charset="0"/>
                <a:ea typeface="Calibri" panose="020F0502020204030204" pitchFamily="34" charset="0"/>
                <a:cs typeface="Calibri" panose="020F0502020204030204" pitchFamily="34" charset="0"/>
              </a:rPr>
              <a:t>Apresentação do TCLE</a:t>
            </a:r>
            <a:endParaRPr lang="en-US" dirty="0">
              <a:solidFill>
                <a:schemeClr val="bg1"/>
              </a:solidFill>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479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7"/>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79" name="Google Shape;479;p67"/>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80" name="Google Shape;480;p67"/>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4.2</a:t>
            </a:r>
            <a:endParaRPr sz="1200" b="0" i="0" u="none" strike="noStrike" cap="none">
              <a:solidFill>
                <a:schemeClr val="lt1"/>
              </a:solidFill>
              <a:latin typeface="Arial"/>
              <a:ea typeface="Arial"/>
              <a:cs typeface="Arial"/>
              <a:sym typeface="Arial"/>
            </a:endParaRPr>
          </a:p>
        </p:txBody>
      </p:sp>
      <p:sp>
        <p:nvSpPr>
          <p:cNvPr id="481" name="Google Shape;481;p67"/>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dirty="0" err="1">
                <a:solidFill>
                  <a:srgbClr val="808284"/>
                </a:solidFill>
                <a:latin typeface="Arial"/>
                <a:ea typeface="Arial"/>
                <a:cs typeface="Arial"/>
                <a:sym typeface="Arial"/>
              </a:rPr>
              <a:t>Processo</a:t>
            </a:r>
            <a:r>
              <a:rPr lang="en-US" sz="2000" b="1" i="0" u="none" strike="noStrike" cap="none" dirty="0">
                <a:solidFill>
                  <a:srgbClr val="808284"/>
                </a:solidFill>
                <a:latin typeface="Arial"/>
                <a:ea typeface="Arial"/>
                <a:cs typeface="Arial"/>
                <a:sym typeface="Arial"/>
              </a:rPr>
              <a:t> de </a:t>
            </a:r>
            <a:r>
              <a:rPr lang="en-US" sz="2000" b="1" dirty="0" err="1">
                <a:solidFill>
                  <a:srgbClr val="808284"/>
                </a:solidFill>
              </a:rPr>
              <a:t>C</a:t>
            </a:r>
            <a:r>
              <a:rPr lang="en-US" sz="2000" b="1" i="0" u="none" strike="noStrike" cap="none" dirty="0" err="1">
                <a:solidFill>
                  <a:srgbClr val="808284"/>
                </a:solidFill>
                <a:latin typeface="Arial"/>
                <a:ea typeface="Arial"/>
                <a:cs typeface="Arial"/>
                <a:sym typeface="Arial"/>
              </a:rPr>
              <a:t>onsentimento</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informado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82" name="Google Shape;482;p67"/>
          <p:cNvSpPr txBox="1"/>
          <p:nvPr/>
        </p:nvSpPr>
        <p:spPr>
          <a:xfrm>
            <a:off x="306809" y="2312040"/>
            <a:ext cx="8573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pt-BR" sz="1600" b="1" i="0" u="none" strike="noStrike" cap="none" dirty="0">
                <a:solidFill>
                  <a:srgbClr val="009590"/>
                </a:solidFill>
                <a:latin typeface="Arial"/>
                <a:ea typeface="Arial"/>
                <a:cs typeface="Arial"/>
                <a:sym typeface="Arial"/>
              </a:rPr>
              <a:t>Clique nas caixas para conhecer.</a:t>
            </a:r>
            <a:endParaRPr sz="1600" b="1" i="0" u="none" strike="noStrike" cap="none" dirty="0">
              <a:solidFill>
                <a:srgbClr val="FFAC3C"/>
              </a:solidFill>
              <a:latin typeface="Arial"/>
              <a:ea typeface="Arial"/>
              <a:cs typeface="Arial"/>
              <a:sym typeface="Arial"/>
            </a:endParaRPr>
          </a:p>
        </p:txBody>
      </p:sp>
      <p:sp>
        <p:nvSpPr>
          <p:cNvPr id="483" name="Google Shape;483;p67"/>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84" name="Google Shape;484;p67"/>
          <p:cNvSpPr txBox="1"/>
          <p:nvPr/>
        </p:nvSpPr>
        <p:spPr>
          <a:xfrm>
            <a:off x="374488" y="928175"/>
            <a:ext cx="8438042" cy="338700"/>
          </a:xfrm>
          <a:prstGeom prst="rect">
            <a:avLst/>
          </a:prstGeom>
          <a:noFill/>
          <a:ln>
            <a:noFill/>
          </a:ln>
        </p:spPr>
        <p:txBody>
          <a:bodyPr spcFirstLastPara="1" wrap="square" lIns="91425" tIns="45700" rIns="91425" bIns="45700" anchor="t" anchorCtr="0">
            <a:noAutofit/>
          </a:bodyPr>
          <a:lstStyle/>
          <a:p>
            <a:pPr algn="just">
              <a:buClr>
                <a:schemeClr val="dk1"/>
              </a:buClr>
              <a:buSzPts val="1100"/>
            </a:pPr>
            <a:r>
              <a:rPr lang="pt-BR" dirty="0"/>
              <a:t>A Resolução da CNS 466/12 aborda o consentimento como um processo, diferentemente da abordagem feita Res. CNS 196/96, que era restrita ao TCLE. Ela define o Processo de Consentimento Livre e Esclarecido englobando duas etapas a serem necessariamente observadas para que o convidado a participar de uma pesquisa possa se manifestar, de forma autônoma, consciente, livre e esclarecida. Essas duas etapas são:</a:t>
            </a:r>
            <a:endParaRPr lang="en-US" dirty="0"/>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4A3F0699-E94A-4B46-A1DE-EDCE13F6ADB2}"/>
              </a:ext>
            </a:extLst>
          </p:cNvPr>
          <p:cNvSpPr/>
          <p:nvPr/>
        </p:nvSpPr>
        <p:spPr>
          <a:xfrm>
            <a:off x="1671252" y="2899082"/>
            <a:ext cx="2683823"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Esclarecimento ao convidado </a:t>
            </a:r>
            <a:endParaRPr lang="en-US" dirty="0"/>
          </a:p>
        </p:txBody>
      </p:sp>
      <p:sp>
        <p:nvSpPr>
          <p:cNvPr id="13" name="Rectangle 12">
            <a:extLst>
              <a:ext uri="{FF2B5EF4-FFF2-40B4-BE49-F238E27FC236}">
                <a16:creationId xmlns="" xmlns:a16="http://schemas.microsoft.com/office/drawing/2014/main" id="{7F305326-973F-2D45-800E-B947CA1C270B}"/>
              </a:ext>
            </a:extLst>
          </p:cNvPr>
          <p:cNvSpPr/>
          <p:nvPr/>
        </p:nvSpPr>
        <p:spPr>
          <a:xfrm>
            <a:off x="4593509" y="2899081"/>
            <a:ext cx="3877416" cy="2173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Na segunda etapa, o TCLE é </a:t>
            </a:r>
            <a:r>
              <a:rPr lang="pt-BR" dirty="0" smtClean="0"/>
              <a:t>oferecido ao </a:t>
            </a:r>
            <a:r>
              <a:rPr lang="pt-BR" dirty="0"/>
              <a:t>convidado para que seja lido e compreendido, permitindo o consentimento livre e esclarecido.</a:t>
            </a:r>
            <a:endParaRPr lang="en-US" dirty="0"/>
          </a:p>
        </p:txBody>
      </p:sp>
      <p:sp>
        <p:nvSpPr>
          <p:cNvPr id="14" name="Google Shape;482;p67">
            <a:extLst>
              <a:ext uri="{FF2B5EF4-FFF2-40B4-BE49-F238E27FC236}">
                <a16:creationId xmlns="" xmlns:a16="http://schemas.microsoft.com/office/drawing/2014/main" id="{99F4D1BF-277D-394B-8543-078419BF3414}"/>
              </a:ext>
            </a:extLst>
          </p:cNvPr>
          <p:cNvSpPr txBox="1"/>
          <p:nvPr/>
        </p:nvSpPr>
        <p:spPr>
          <a:xfrm>
            <a:off x="1348545" y="5163978"/>
            <a:ext cx="7463985"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pt-BR" sz="1600" b="1" dirty="0">
                <a:solidFill>
                  <a:srgbClr val="009590"/>
                </a:solidFill>
              </a:rPr>
              <a:t>Você acha que recrutar participantes na sala de espera é adequado? Vamos descobrir nas próximas telas.</a:t>
            </a:r>
            <a:endParaRPr sz="1600" b="1" i="0" u="none" strike="noStrike" cap="none" dirty="0">
              <a:solidFill>
                <a:srgbClr val="FFAC3C"/>
              </a:solidFill>
              <a:latin typeface="Arial"/>
              <a:ea typeface="Arial"/>
              <a:cs typeface="Arial"/>
              <a:sym typeface="Arial"/>
            </a:endParaRPr>
          </a:p>
        </p:txBody>
      </p:sp>
    </p:spTree>
    <p:extLst>
      <p:ext uri="{BB962C8B-B14F-4D97-AF65-F5344CB8AC3E}">
        <p14:creationId xmlns:p14="http://schemas.microsoft.com/office/powerpoint/2010/main" val="25722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7"/>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79" name="Google Shape;479;p67"/>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80" name="Google Shape;480;p67"/>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4.2</a:t>
            </a:r>
            <a:endParaRPr sz="1200" b="0" i="0" u="none" strike="noStrike" cap="none">
              <a:solidFill>
                <a:schemeClr val="lt1"/>
              </a:solidFill>
              <a:latin typeface="Arial"/>
              <a:ea typeface="Arial"/>
              <a:cs typeface="Arial"/>
              <a:sym typeface="Arial"/>
            </a:endParaRPr>
          </a:p>
        </p:txBody>
      </p:sp>
      <p:sp>
        <p:nvSpPr>
          <p:cNvPr id="481" name="Google Shape;481;p67"/>
          <p:cNvSpPr txBox="1"/>
          <p:nvPr/>
        </p:nvSpPr>
        <p:spPr>
          <a:xfrm>
            <a:off x="316803" y="128463"/>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lvl="0">
              <a:buClr>
                <a:schemeClr val="dk1"/>
              </a:buClr>
              <a:buSzPts val="2000"/>
            </a:pPr>
            <a:r>
              <a:rPr lang="pt-BR" sz="2000" b="1" dirty="0">
                <a:solidFill>
                  <a:srgbClr val="808284"/>
                </a:solidFill>
              </a:rPr>
              <a:t>Termo de Consentimento Livre e Esclarecido </a:t>
            </a:r>
            <a:endParaRPr sz="2000" b="1" dirty="0">
              <a:solidFill>
                <a:srgbClr val="808284"/>
              </a:solidFill>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83" name="Google Shape;483;p67"/>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84" name="Google Shape;484;p67"/>
          <p:cNvSpPr txBox="1"/>
          <p:nvPr/>
        </p:nvSpPr>
        <p:spPr>
          <a:xfrm>
            <a:off x="1013261" y="1216281"/>
            <a:ext cx="7092777" cy="1279312"/>
          </a:xfrm>
          <a:prstGeom prst="rect">
            <a:avLst/>
          </a:prstGeom>
          <a:noFill/>
          <a:ln>
            <a:noFill/>
          </a:ln>
        </p:spPr>
        <p:txBody>
          <a:bodyPr spcFirstLastPara="1" wrap="square" lIns="91425" tIns="45700" rIns="91425" bIns="45700" anchor="t" anchorCtr="0">
            <a:noAutofit/>
          </a:bodyPr>
          <a:lstStyle/>
          <a:p>
            <a:pPr algn="just">
              <a:buClr>
                <a:schemeClr val="dk1"/>
              </a:buClr>
              <a:buSzPts val="1100"/>
            </a:pPr>
            <a:r>
              <a:rPr lang="pt-BR" dirty="0"/>
              <a:t>Após a etapa inicial do consentimento vamos aprender sobre o documento TCLE. A Res. CNS 466/12 define o TCLE como o </a:t>
            </a:r>
            <a:r>
              <a:rPr lang="x-none" dirty="0"/>
              <a:t>documento no qual é explicitado o consentimento livre e esclarecido do participante e/ou de seu responsável legal, de forma escrita, devendo conter todas as informações necessárias, em linguagem clara e objetiva, de fácil entendimento, para o mais completo esclarecimento sobre a pesquisa a qual</a:t>
            </a:r>
            <a:r>
              <a:rPr lang="pt-BR" dirty="0"/>
              <a:t> ele</a:t>
            </a:r>
            <a:r>
              <a:rPr lang="x-none" dirty="0"/>
              <a:t> se propõe participar</a:t>
            </a:r>
            <a:r>
              <a:rPr lang="pt-BR" dirty="0"/>
              <a:t>. Agora, veja com atenção essas dicas:</a:t>
            </a:r>
            <a:endParaRPr lang="en-US" dirty="0"/>
          </a:p>
          <a:p>
            <a:pPr marL="0" marR="0" lvl="0" indent="0" algn="just"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sp>
        <p:nvSpPr>
          <p:cNvPr id="14" name="Google Shape;482;p67">
            <a:extLst>
              <a:ext uri="{FF2B5EF4-FFF2-40B4-BE49-F238E27FC236}">
                <a16:creationId xmlns="" xmlns:a16="http://schemas.microsoft.com/office/drawing/2014/main" id="{99F4D1BF-277D-394B-8543-078419BF3414}"/>
              </a:ext>
            </a:extLst>
          </p:cNvPr>
          <p:cNvSpPr txBox="1"/>
          <p:nvPr/>
        </p:nvSpPr>
        <p:spPr>
          <a:xfrm>
            <a:off x="1348545" y="4447286"/>
            <a:ext cx="7463985"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pt-BR" sz="1600" b="1" dirty="0">
                <a:solidFill>
                  <a:srgbClr val="009590"/>
                </a:solidFill>
              </a:rPr>
              <a:t>Siga para a próxima página</a:t>
            </a:r>
            <a:endParaRPr sz="1600" b="1" i="0" u="none" strike="noStrike" cap="none" dirty="0">
              <a:solidFill>
                <a:srgbClr val="FFAC3C"/>
              </a:solidFill>
              <a:latin typeface="Arial"/>
              <a:ea typeface="Arial"/>
              <a:cs typeface="Arial"/>
              <a:sym typeface="Arial"/>
            </a:endParaRPr>
          </a:p>
        </p:txBody>
      </p:sp>
      <p:sp>
        <p:nvSpPr>
          <p:cNvPr id="3" name="Rectangle 2">
            <a:extLst>
              <a:ext uri="{FF2B5EF4-FFF2-40B4-BE49-F238E27FC236}">
                <a16:creationId xmlns="" xmlns:a16="http://schemas.microsoft.com/office/drawing/2014/main" id="{CFA936AE-46F1-FA45-BD9C-86FC1A42CC4A}"/>
              </a:ext>
            </a:extLst>
          </p:cNvPr>
          <p:cNvSpPr/>
          <p:nvPr/>
        </p:nvSpPr>
        <p:spPr>
          <a:xfrm>
            <a:off x="3200403" y="2786183"/>
            <a:ext cx="4856205"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O TCLE sempre é assinado antes de qualquer procedimento do estudo.</a:t>
            </a:r>
            <a:endParaRPr lang="en-US" dirty="0">
              <a:latin typeface="Minion Pro"/>
              <a:ea typeface="Calibri" panose="020F0502020204030204" pitchFamily="34" charset="0"/>
              <a:cs typeface="Calibri" panose="020F0502020204030204" pitchFamily="34" charset="0"/>
            </a:endParaRPr>
          </a:p>
        </p:txBody>
      </p:sp>
      <p:sp>
        <p:nvSpPr>
          <p:cNvPr id="4" name="Rectangle 3">
            <a:extLst>
              <a:ext uri="{FF2B5EF4-FFF2-40B4-BE49-F238E27FC236}">
                <a16:creationId xmlns="" xmlns:a16="http://schemas.microsoft.com/office/drawing/2014/main" id="{5FB68990-57D8-1B4A-ABF5-678D02736129}"/>
              </a:ext>
            </a:extLst>
          </p:cNvPr>
          <p:cNvSpPr/>
          <p:nvPr/>
        </p:nvSpPr>
        <p:spPr>
          <a:xfrm>
            <a:off x="3200403" y="3438536"/>
            <a:ext cx="4572000" cy="502702"/>
          </a:xfrm>
          <a:prstGeom prst="rect">
            <a:avLst/>
          </a:prstGeom>
          <a:solidFill>
            <a:schemeClr val="accent4"/>
          </a:solidFill>
        </p:spPr>
        <p:txBody>
          <a:bodyPr>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O TCLE sempre é assinado em duas vias, uma para o pesquisador e outra para o participante.</a:t>
            </a:r>
            <a:endParaRPr lang="en-US" dirty="0">
              <a:latin typeface="Minion Pro"/>
              <a:ea typeface="Calibri" panose="020F0502020204030204" pitchFamily="34" charset="0"/>
              <a:cs typeface="Calibri" panose="020F0502020204030204" pitchFamily="34" charset="0"/>
            </a:endParaRPr>
          </a:p>
        </p:txBody>
      </p:sp>
      <p:pic>
        <p:nvPicPr>
          <p:cNvPr id="5" name="Picture 4">
            <a:extLst>
              <a:ext uri="{FF2B5EF4-FFF2-40B4-BE49-F238E27FC236}">
                <a16:creationId xmlns="" xmlns:a16="http://schemas.microsoft.com/office/drawing/2014/main" id="{1AEC0EAB-E895-2343-8586-271A6FE8B4DD}"/>
              </a:ext>
            </a:extLst>
          </p:cNvPr>
          <p:cNvPicPr>
            <a:picLocks noChangeAspect="1"/>
          </p:cNvPicPr>
          <p:nvPr/>
        </p:nvPicPr>
        <p:blipFill>
          <a:blip r:embed="rId3"/>
          <a:stretch>
            <a:fillRect/>
          </a:stretch>
        </p:blipFill>
        <p:spPr>
          <a:xfrm>
            <a:off x="1835912" y="2747620"/>
            <a:ext cx="1070575" cy="1070575"/>
          </a:xfrm>
          <a:prstGeom prst="rect">
            <a:avLst/>
          </a:prstGeom>
        </p:spPr>
      </p:pic>
    </p:spTree>
    <p:extLst>
      <p:ext uri="{BB962C8B-B14F-4D97-AF65-F5344CB8AC3E}">
        <p14:creationId xmlns:p14="http://schemas.microsoft.com/office/powerpoint/2010/main" val="49934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8"/>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94" name="Google Shape;494;p68"/>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95" name="Google Shape;495;p68"/>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4.3</a:t>
            </a:r>
            <a:endParaRPr sz="1200" b="0" i="0" u="none" strike="noStrike" cap="none">
              <a:solidFill>
                <a:schemeClr val="lt1"/>
              </a:solidFill>
              <a:latin typeface="Arial"/>
              <a:ea typeface="Arial"/>
              <a:cs typeface="Arial"/>
              <a:sym typeface="Arial"/>
            </a:endParaRPr>
          </a:p>
        </p:txBody>
      </p:sp>
      <p:sp>
        <p:nvSpPr>
          <p:cNvPr id="497" name="Google Shape;497;p68"/>
          <p:cNvSpPr txBox="1"/>
          <p:nvPr/>
        </p:nvSpPr>
        <p:spPr>
          <a:xfrm>
            <a:off x="239130" y="1112488"/>
            <a:ext cx="8573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Confira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aqui</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alguns</a:t>
            </a:r>
            <a:r>
              <a:rPr lang="en-US" sz="1600" b="1" i="0" u="none" strike="noStrike" cap="none" dirty="0">
                <a:solidFill>
                  <a:srgbClr val="009590"/>
                </a:solidFill>
                <a:latin typeface="Arial"/>
                <a:ea typeface="Arial"/>
                <a:cs typeface="Arial"/>
                <a:sym typeface="Arial"/>
              </a:rPr>
              <a:t> dos </a:t>
            </a:r>
            <a:r>
              <a:rPr lang="en-US" sz="1600" b="1" i="0" u="none" strike="noStrike" cap="none" dirty="0" err="1">
                <a:solidFill>
                  <a:srgbClr val="009590"/>
                </a:solidFill>
                <a:latin typeface="Arial"/>
                <a:ea typeface="Arial"/>
                <a:cs typeface="Arial"/>
                <a:sym typeface="Arial"/>
              </a:rPr>
              <a:t>itens</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obrigatórios</a:t>
            </a:r>
            <a:r>
              <a:rPr lang="en-US" sz="1600" b="1" i="0" u="none" strike="noStrike" cap="none" dirty="0">
                <a:solidFill>
                  <a:srgbClr val="009590"/>
                </a:solidFill>
                <a:latin typeface="Arial"/>
                <a:ea typeface="Arial"/>
                <a:cs typeface="Arial"/>
                <a:sym typeface="Arial"/>
              </a:rPr>
              <a:t> do TCLE:</a:t>
            </a:r>
            <a:endParaRPr sz="1600" b="1" i="0" u="none" strike="noStrike" cap="none" dirty="0">
              <a:solidFill>
                <a:srgbClr val="0095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
        <p:nvSpPr>
          <p:cNvPr id="498" name="Google Shape;498;p68"/>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5" name="Rectangle 4">
            <a:extLst>
              <a:ext uri="{FF2B5EF4-FFF2-40B4-BE49-F238E27FC236}">
                <a16:creationId xmlns="" xmlns:a16="http://schemas.microsoft.com/office/drawing/2014/main" id="{5F1F826C-D1BD-954F-9F47-7748BEDE0581}"/>
              </a:ext>
            </a:extLst>
          </p:cNvPr>
          <p:cNvSpPr/>
          <p:nvPr/>
        </p:nvSpPr>
        <p:spPr>
          <a:xfrm>
            <a:off x="951510" y="1666588"/>
            <a:ext cx="7240979" cy="3541995"/>
          </a:xfrm>
          <a:prstGeom prst="rect">
            <a:avLst/>
          </a:prstGeom>
          <a:solidFill>
            <a:schemeClr val="accent4"/>
          </a:solidFill>
        </p:spPr>
        <p:txBody>
          <a:bodyPr wrap="square">
            <a:spAutoFit/>
          </a:bodyPr>
          <a:lstStyle/>
          <a:p>
            <a:pPr marL="342900" lvl="0" indent="-342900" algn="just">
              <a:lnSpc>
                <a:spcPts val="1585"/>
              </a:lnSpc>
              <a:spcAft>
                <a:spcPts val="1135"/>
              </a:spcAft>
              <a:buSzPts val="1000"/>
              <a:buFont typeface="Wingdings" pitchFamily="2" charset="2"/>
              <a:buChar char=""/>
            </a:pPr>
            <a:r>
              <a:rPr lang="x-none" dirty="0">
                <a:latin typeface="Arial" panose="020B0604020202020204" pitchFamily="34" charset="0"/>
                <a:ea typeface="Calibri" panose="020F0502020204030204" pitchFamily="34" charset="0"/>
                <a:cs typeface="Calibri" panose="020F0502020204030204" pitchFamily="34" charset="0"/>
              </a:rPr>
              <a:t>justificativa, objetivos e procedimentos que serão utilizados na pesquisa</a:t>
            </a:r>
            <a:r>
              <a:rPr lang="pt-BR" dirty="0">
                <a:latin typeface="Arial" panose="020B0604020202020204" pitchFamily="34" charset="0"/>
                <a:ea typeface="Calibri" panose="020F0502020204030204" pitchFamily="34" charset="0"/>
                <a:cs typeface="Calibri" panose="020F0502020204030204" pitchFamily="34" charset="0"/>
              </a:rPr>
              <a:t>;</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x-none" dirty="0">
                <a:latin typeface="Arial" panose="020B0604020202020204" pitchFamily="34" charset="0"/>
                <a:ea typeface="Calibri" panose="020F0502020204030204" pitchFamily="34" charset="0"/>
                <a:cs typeface="Calibri" panose="020F0502020204030204" pitchFamily="34" charset="0"/>
              </a:rPr>
              <a:t>explicitação dos possíveis desconfortos e riscos decorrentes da participação na pesquisa</a:t>
            </a:r>
            <a:r>
              <a:rPr lang="pt-BR" dirty="0">
                <a:latin typeface="Arial" panose="020B0604020202020204" pitchFamily="34" charset="0"/>
                <a:ea typeface="Calibri" panose="020F0502020204030204" pitchFamily="34" charset="0"/>
                <a:cs typeface="Calibri" panose="020F0502020204030204" pitchFamily="34" charset="0"/>
              </a:rPr>
              <a:t>;</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x-none" dirty="0">
                <a:latin typeface="Arial" panose="020B0604020202020204" pitchFamily="34" charset="0"/>
                <a:ea typeface="Calibri" panose="020F0502020204030204" pitchFamily="34" charset="0"/>
                <a:cs typeface="Calibri" panose="020F0502020204030204" pitchFamily="34" charset="0"/>
              </a:rPr>
              <a:t>esclarecimento sobre a forma de acompanhamento e assistência a que terão direito os participantes da pesquisa</a:t>
            </a:r>
            <a:r>
              <a:rPr lang="pt-BR" dirty="0">
                <a:latin typeface="Arial" panose="020B0604020202020204" pitchFamily="34" charset="0"/>
                <a:ea typeface="Calibri" panose="020F0502020204030204" pitchFamily="34" charset="0"/>
                <a:cs typeface="Calibri" panose="020F0502020204030204" pitchFamily="34" charset="0"/>
              </a:rPr>
              <a:t>;</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x-none" dirty="0">
                <a:latin typeface="Arial" panose="020B0604020202020204" pitchFamily="34" charset="0"/>
                <a:ea typeface="Calibri" panose="020F0502020204030204" pitchFamily="34" charset="0"/>
                <a:cs typeface="Calibri" panose="020F0502020204030204" pitchFamily="34" charset="0"/>
              </a:rPr>
              <a:t>garantia de plena liberdade ao participante da pesquisa, de recusar-se a participar ou retirar seu consentimento</a:t>
            </a:r>
            <a:r>
              <a:rPr lang="pt-BR" dirty="0">
                <a:latin typeface="Arial" panose="020B0604020202020204" pitchFamily="34" charset="0"/>
                <a:ea typeface="Calibri" panose="020F0502020204030204" pitchFamily="34" charset="0"/>
                <a:cs typeface="Calibri" panose="020F0502020204030204" pitchFamily="34" charset="0"/>
              </a:rPr>
              <a:t>;</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pt-BR" dirty="0">
                <a:latin typeface="Arial" panose="020B0604020202020204" pitchFamily="34" charset="0"/>
                <a:ea typeface="Calibri" panose="020F0502020204030204" pitchFamily="34" charset="0"/>
                <a:cs typeface="Calibri" panose="020F0502020204030204" pitchFamily="34" charset="0"/>
              </a:rPr>
              <a:t>garantia de manutenção do sigilo e da privacidade dos participantes;</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pt-BR" dirty="0">
                <a:latin typeface="Arial" panose="020B0604020202020204" pitchFamily="34" charset="0"/>
                <a:ea typeface="Calibri" panose="020F0502020204030204" pitchFamily="34" charset="0"/>
                <a:cs typeface="Calibri" panose="020F0502020204030204" pitchFamily="34" charset="0"/>
              </a:rPr>
              <a:t>garantia de que o participante da pesquisa receberá uma via do TCLE;</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pt-BR" dirty="0">
                <a:latin typeface="Arial" panose="020B0604020202020204" pitchFamily="34" charset="0"/>
                <a:ea typeface="Calibri" panose="020F0502020204030204" pitchFamily="34" charset="0"/>
                <a:cs typeface="Calibri" panose="020F0502020204030204" pitchFamily="34" charset="0"/>
              </a:rPr>
              <a:t>garantia de ressarcimento das eventuais despesas relacionadas a sua participação na pesquisa (ex.: transporte, alimentação, etc.);</a:t>
            </a:r>
            <a:endParaRPr lang="en-US" dirty="0">
              <a:latin typeface="Wingdings" pitchFamily="2" charset="2"/>
              <a:ea typeface="Calibri" panose="020F0502020204030204" pitchFamily="34" charset="0"/>
              <a:cs typeface="Calibri" panose="020F0502020204030204" pitchFamily="34" charset="0"/>
            </a:endParaRPr>
          </a:p>
          <a:p>
            <a:pPr marL="342900" lvl="0" indent="-342900" algn="just">
              <a:lnSpc>
                <a:spcPts val="1585"/>
              </a:lnSpc>
              <a:spcAft>
                <a:spcPts val="1135"/>
              </a:spcAft>
              <a:buSzPts val="1000"/>
              <a:buFont typeface="Wingdings" pitchFamily="2" charset="2"/>
              <a:buChar char=""/>
            </a:pPr>
            <a:r>
              <a:rPr lang="pt-BR" dirty="0">
                <a:latin typeface="Arial" panose="020B0604020202020204" pitchFamily="34" charset="0"/>
                <a:ea typeface="Calibri" panose="020F0502020204030204" pitchFamily="34" charset="0"/>
                <a:cs typeface="Calibri" panose="020F0502020204030204" pitchFamily="34" charset="0"/>
              </a:rPr>
              <a:t>garantia de indenização diante de eventuais danos decorrentes da pesquisa.</a:t>
            </a:r>
            <a:endParaRPr lang="en-US" dirty="0">
              <a:latin typeface="Wingdings" pitchFamily="2" charset="2"/>
              <a:ea typeface="Calibri" panose="020F0502020204030204" pitchFamily="34" charset="0"/>
              <a:cs typeface="Calibri" panose="020F0502020204030204" pitchFamily="34" charset="0"/>
            </a:endParaRPr>
          </a:p>
        </p:txBody>
      </p:sp>
      <p:sp>
        <p:nvSpPr>
          <p:cNvPr id="16" name="Google Shape;497;p68">
            <a:extLst>
              <a:ext uri="{FF2B5EF4-FFF2-40B4-BE49-F238E27FC236}">
                <a16:creationId xmlns="" xmlns:a16="http://schemas.microsoft.com/office/drawing/2014/main" id="{E60EDF30-2139-AF44-B51B-CFB8BC5E0D8C}"/>
              </a:ext>
            </a:extLst>
          </p:cNvPr>
          <p:cNvSpPr txBox="1"/>
          <p:nvPr/>
        </p:nvSpPr>
        <p:spPr>
          <a:xfrm>
            <a:off x="1185600" y="5332250"/>
            <a:ext cx="7815896"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Siga</a:t>
            </a:r>
            <a:r>
              <a:rPr lang="en-US" sz="1600" b="1" i="0" u="none" strike="noStrike" cap="none" dirty="0">
                <a:solidFill>
                  <a:srgbClr val="009590"/>
                </a:solidFill>
                <a:latin typeface="Arial"/>
                <a:ea typeface="Arial"/>
                <a:cs typeface="Arial"/>
                <a:sym typeface="Arial"/>
              </a:rPr>
              <a:t> para saber </a:t>
            </a:r>
            <a:r>
              <a:rPr lang="en-US" sz="1600" b="1" i="0" u="none" strike="noStrike" cap="none" dirty="0" err="1">
                <a:solidFill>
                  <a:srgbClr val="009590"/>
                </a:solidFill>
                <a:latin typeface="Arial"/>
                <a:ea typeface="Arial"/>
                <a:cs typeface="Arial"/>
                <a:sym typeface="Arial"/>
              </a:rPr>
              <a:t>mais</a:t>
            </a:r>
            <a:endParaRPr sz="1600" b="1" i="0" u="none" strike="noStrike" cap="none" dirty="0">
              <a:solidFill>
                <a:srgbClr val="00959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8"/>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94" name="Google Shape;494;p68"/>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95" name="Google Shape;495;p68"/>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4.3</a:t>
            </a:r>
            <a:endParaRPr sz="1200" b="0" i="0" u="none" strike="noStrike" cap="none">
              <a:solidFill>
                <a:schemeClr val="lt1"/>
              </a:solidFill>
              <a:latin typeface="Arial"/>
              <a:ea typeface="Arial"/>
              <a:cs typeface="Arial"/>
              <a:sym typeface="Arial"/>
            </a:endParaRPr>
          </a:p>
        </p:txBody>
      </p:sp>
      <p:sp>
        <p:nvSpPr>
          <p:cNvPr id="497" name="Google Shape;497;p68"/>
          <p:cNvSpPr txBox="1"/>
          <p:nvPr/>
        </p:nvSpPr>
        <p:spPr>
          <a:xfrm>
            <a:off x="285299" y="1402029"/>
            <a:ext cx="8573400" cy="584700"/>
          </a:xfrm>
          <a:prstGeom prst="rect">
            <a:avLst/>
          </a:prstGeom>
          <a:noFill/>
          <a:ln>
            <a:noFill/>
          </a:ln>
        </p:spPr>
        <p:txBody>
          <a:bodyPr spcFirstLastPara="1" wrap="square" lIns="91425" tIns="45700" rIns="91425" bIns="45700" anchor="t" anchorCtr="0">
            <a:noAutofit/>
          </a:bodyPr>
          <a:lstStyle/>
          <a:p>
            <a:r>
              <a:rPr lang="pt-BR" b="1" dirty="0">
                <a:solidFill>
                  <a:schemeClr val="accent5"/>
                </a:solidFill>
              </a:rPr>
              <a:t>Ainda segundo a Resolução do CNS 466/12, nos casos de pesquisas que utilizam metodologias experimentais:</a:t>
            </a:r>
            <a:endParaRPr lang="en-US" b="1" dirty="0">
              <a:solidFill>
                <a:schemeClr val="accent5"/>
              </a:solidFil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chemeClr val="accent5"/>
              </a:solidFill>
              <a:latin typeface="Arial"/>
              <a:ea typeface="Arial"/>
              <a:cs typeface="Arial"/>
              <a:sym typeface="Arial"/>
            </a:endParaRPr>
          </a:p>
        </p:txBody>
      </p:sp>
      <p:sp>
        <p:nvSpPr>
          <p:cNvPr id="498" name="Google Shape;498;p68"/>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5" name="Rectangle 4">
            <a:extLst>
              <a:ext uri="{FF2B5EF4-FFF2-40B4-BE49-F238E27FC236}">
                <a16:creationId xmlns="" xmlns:a16="http://schemas.microsoft.com/office/drawing/2014/main" id="{5F1F826C-D1BD-954F-9F47-7748BEDE0581}"/>
              </a:ext>
            </a:extLst>
          </p:cNvPr>
          <p:cNvSpPr/>
          <p:nvPr/>
        </p:nvSpPr>
        <p:spPr>
          <a:xfrm>
            <a:off x="951510" y="2248479"/>
            <a:ext cx="7240979" cy="1590179"/>
          </a:xfrm>
          <a:prstGeom prst="rect">
            <a:avLst/>
          </a:prstGeom>
          <a:solidFill>
            <a:schemeClr val="accent4"/>
          </a:solidFill>
        </p:spPr>
        <p:txBody>
          <a:bodyPr wrap="square">
            <a:spAutoFit/>
          </a:bodyPr>
          <a:lstStyle/>
          <a:p>
            <a:pPr marL="285750" lvl="0" indent="-285750">
              <a:buFont typeface="Arial" panose="020B0604020202020204" pitchFamily="34" charset="0"/>
              <a:buChar char="•"/>
            </a:pPr>
            <a:r>
              <a:rPr lang="x-none" dirty="0"/>
              <a:t>explicitar, quando pertinente, os métodos terapêuticos alternativos existentes;</a:t>
            </a:r>
            <a:endParaRPr lang="en-US" dirty="0"/>
          </a:p>
          <a:p>
            <a:pPr marL="285750" lvl="0" indent="-285750">
              <a:buFont typeface="Arial" panose="020B0604020202020204" pitchFamily="34" charset="0"/>
              <a:buChar char="•"/>
            </a:pPr>
            <a:r>
              <a:rPr lang="x-none" dirty="0"/>
              <a:t>esclarecer, quando pertinente, sobre a possibilidade de inclusão do participante em grupo controle ou placebo, explicitando, claramente, o significado dessa possibilidade</a:t>
            </a:r>
            <a:r>
              <a:rPr lang="pt-BR" dirty="0"/>
              <a:t>, e</a:t>
            </a:r>
            <a:r>
              <a:rPr lang="x-none" dirty="0"/>
              <a:t>; </a:t>
            </a:r>
            <a:endParaRPr lang="en-US" dirty="0"/>
          </a:p>
          <a:p>
            <a:pPr marL="285750" lvl="0" indent="-285750">
              <a:buFont typeface="Arial" panose="020B0604020202020204" pitchFamily="34" charset="0"/>
              <a:buChar char="•"/>
            </a:pPr>
            <a:r>
              <a:rPr lang="x-none" dirty="0"/>
              <a:t>não exigir do participante da pesquisa, sob qualquer argumento, renúncia ao direito à indenização por dano. </a:t>
            </a:r>
            <a:endParaRPr lang="en-US" dirty="0"/>
          </a:p>
          <a:p>
            <a:pPr marL="342900" lvl="0" indent="-342900" algn="just">
              <a:lnSpc>
                <a:spcPts val="1585"/>
              </a:lnSpc>
              <a:spcAft>
                <a:spcPts val="1135"/>
              </a:spcAft>
              <a:buSzPts val="1000"/>
              <a:buFont typeface="Wingdings" pitchFamily="2" charset="2"/>
              <a:buChar char=""/>
            </a:pPr>
            <a:endParaRPr lang="en-US" dirty="0">
              <a:latin typeface="Wingdings" pitchFamily="2" charset="2"/>
              <a:ea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 xmlns:a16="http://schemas.microsoft.com/office/drawing/2014/main" id="{A42AB02C-6B96-FF44-B0E3-C15442AC011C}"/>
              </a:ext>
            </a:extLst>
          </p:cNvPr>
          <p:cNvCxnSpPr/>
          <p:nvPr/>
        </p:nvCxnSpPr>
        <p:spPr>
          <a:xfrm>
            <a:off x="4355075" y="4658055"/>
            <a:ext cx="2556364" cy="51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4D6C5923-053D-F244-81A3-C6431C17A683}"/>
              </a:ext>
            </a:extLst>
          </p:cNvPr>
          <p:cNvSpPr txBox="1"/>
          <p:nvPr/>
        </p:nvSpPr>
        <p:spPr>
          <a:xfrm>
            <a:off x="7059227" y="3838658"/>
            <a:ext cx="3895106" cy="5047536"/>
          </a:xfrm>
          <a:prstGeom prst="rect">
            <a:avLst/>
          </a:prstGeom>
          <a:solidFill>
            <a:schemeClr val="accent3"/>
          </a:solidFill>
        </p:spPr>
        <p:txBody>
          <a:bodyPr wrap="square" rtlCol="0">
            <a:spAutoFit/>
          </a:bodyPr>
          <a:lstStyle/>
          <a:p>
            <a:r>
              <a:rPr lang="pt-BR" dirty="0"/>
              <a:t>Nos casos em que a pesquisa seja de genética humana, alguns itens oriundos da Res. CNS 340/04 precisam constar do TCLE, tais como: </a:t>
            </a:r>
            <a:r>
              <a:rPr lang="x-none" dirty="0"/>
              <a:t>explicitação dos exames e testes que serão realizados, garantia de sigilo, privacidade e, quando for o caso, anonimato; plano de aconselhamento genético e acompanhamento clínico, com a indicação dos responsáveis, sem custos para os </a:t>
            </a:r>
            <a:r>
              <a:rPr lang="pt-BR" dirty="0"/>
              <a:t>participantes</a:t>
            </a:r>
            <a:r>
              <a:rPr lang="x-none" dirty="0"/>
              <a:t> da pesquisa; tipo e grau de acesso aos resultados por parte do sujeito, com opção de tomar ou não conhecimento dessas informações; informação quanto a medidas de proteção de dados individuais, resultados de exames e testes, bem como do prontuário, que somente serão acessíveis aos pesquisadores envolvidos e que não será permitido o acesso a terceiros (seguradoras, empregadores, supervisores hierárquicos etc.);</a:t>
            </a:r>
            <a:r>
              <a:rPr lang="pt-BR" dirty="0"/>
              <a:t> e</a:t>
            </a:r>
            <a:r>
              <a:rPr lang="x-none" dirty="0"/>
              <a:t> informação quanto a medidas de proteção contra qualquer tipo de discriminação e/ou estigmatização, individual ou coletiva</a:t>
            </a:r>
            <a:r>
              <a:rPr lang="pt-BR" dirty="0"/>
              <a:t>.</a:t>
            </a:r>
            <a:endParaRPr lang="en-US" dirty="0"/>
          </a:p>
          <a:p>
            <a:endParaRPr lang="en-US" dirty="0"/>
          </a:p>
        </p:txBody>
      </p:sp>
      <p:sp>
        <p:nvSpPr>
          <p:cNvPr id="14" name="Rounded Rectangle 13">
            <a:extLst>
              <a:ext uri="{FF2B5EF4-FFF2-40B4-BE49-F238E27FC236}">
                <a16:creationId xmlns="" xmlns:a16="http://schemas.microsoft.com/office/drawing/2014/main" id="{C0B1B6A1-4D20-F64C-9DE3-F42B08AB159D}"/>
              </a:ext>
            </a:extLst>
          </p:cNvPr>
          <p:cNvSpPr/>
          <p:nvPr/>
        </p:nvSpPr>
        <p:spPr>
          <a:xfrm>
            <a:off x="3919598" y="4289919"/>
            <a:ext cx="2444833" cy="887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Saiba</a:t>
            </a:r>
            <a:r>
              <a:rPr lang="en-US" dirty="0"/>
              <a:t> </a:t>
            </a:r>
            <a:r>
              <a:rPr lang="en-US" dirty="0" err="1" smtClean="0"/>
              <a:t>mais</a:t>
            </a:r>
            <a:endParaRPr lang="en-US" dirty="0" smtClean="0"/>
          </a:p>
          <a:p>
            <a:pPr algn="ctr"/>
            <a:endParaRPr lang="en-US" dirty="0" smtClean="0"/>
          </a:p>
          <a:p>
            <a:pPr algn="ctr"/>
            <a:r>
              <a:rPr lang="en-US" dirty="0" err="1"/>
              <a:t>Pesquisa</a:t>
            </a:r>
            <a:r>
              <a:rPr lang="en-US" dirty="0"/>
              <a:t> </a:t>
            </a:r>
            <a:r>
              <a:rPr lang="en-US" dirty="0" err="1"/>
              <a:t>em</a:t>
            </a:r>
            <a:r>
              <a:rPr lang="en-US" dirty="0"/>
              <a:t> </a:t>
            </a:r>
            <a:r>
              <a:rPr lang="en-US" dirty="0" err="1"/>
              <a:t>Genética</a:t>
            </a:r>
            <a:r>
              <a:rPr lang="en-US" dirty="0"/>
              <a:t> Humana</a:t>
            </a:r>
            <a:endParaRPr lang="en-US" dirty="0"/>
          </a:p>
        </p:txBody>
      </p:sp>
      <p:cxnSp>
        <p:nvCxnSpPr>
          <p:cNvPr id="8" name="Straight Arrow Connector 7">
            <a:extLst>
              <a:ext uri="{FF2B5EF4-FFF2-40B4-BE49-F238E27FC236}">
                <a16:creationId xmlns="" xmlns:a16="http://schemas.microsoft.com/office/drawing/2014/main" id="{786CF793-3C88-FF45-8AE3-2F2C86C7114D}"/>
              </a:ext>
            </a:extLst>
          </p:cNvPr>
          <p:cNvCxnSpPr/>
          <p:nvPr/>
        </p:nvCxnSpPr>
        <p:spPr>
          <a:xfrm flipH="1">
            <a:off x="1675536" y="4747161"/>
            <a:ext cx="1459180" cy="59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D6B2E964-44BA-0F43-A18E-F29E76E202BC}"/>
              </a:ext>
            </a:extLst>
          </p:cNvPr>
          <p:cNvSpPr/>
          <p:nvPr/>
        </p:nvSpPr>
        <p:spPr>
          <a:xfrm>
            <a:off x="-919696" y="5394325"/>
            <a:ext cx="3710397" cy="3158237"/>
          </a:xfrm>
          <a:prstGeom prst="rect">
            <a:avLst/>
          </a:prstGeom>
          <a:solidFill>
            <a:schemeClr val="accent3"/>
          </a:solidFill>
        </p:spPr>
        <p:txBody>
          <a:bodyPr wrap="square">
            <a:spAutoFit/>
          </a:bodyPr>
          <a:lstStyle/>
          <a:p>
            <a:pPr algn="just">
              <a:lnSpc>
                <a:spcPts val="1585"/>
              </a:lnSpc>
              <a:spcAft>
                <a:spcPts val="1135"/>
              </a:spcAft>
            </a:pPr>
            <a:r>
              <a:rPr lang="pt-BR" sz="1200" dirty="0">
                <a:latin typeface="Arial" panose="020B0604020202020204" pitchFamily="34" charset="0"/>
                <a:ea typeface="Calibri" panose="020F0502020204030204" pitchFamily="34" charset="0"/>
                <a:cs typeface="Calibri" panose="020F0502020204030204" pitchFamily="34" charset="0"/>
              </a:rPr>
              <a:t>Nos casos de armazenamento de material biológico humano em </a:t>
            </a:r>
            <a:r>
              <a:rPr lang="pt-BR" sz="1200" dirty="0" err="1">
                <a:latin typeface="Arial" panose="020B0604020202020204" pitchFamily="34" charset="0"/>
                <a:ea typeface="Calibri" panose="020F0502020204030204" pitchFamily="34" charset="0"/>
                <a:cs typeface="Calibri" panose="020F0502020204030204" pitchFamily="34" charset="0"/>
              </a:rPr>
              <a:t>biorrepositório</a:t>
            </a:r>
            <a:r>
              <a:rPr lang="pt-BR" sz="1200" dirty="0">
                <a:latin typeface="Arial" panose="020B0604020202020204" pitchFamily="34" charset="0"/>
                <a:ea typeface="Calibri" panose="020F0502020204030204" pitchFamily="34" charset="0"/>
                <a:cs typeface="Calibri" panose="020F0502020204030204" pitchFamily="34" charset="0"/>
              </a:rPr>
              <a:t> durante a pesquisa com previsão de uso futuro, , segundo a Res. CNS 441/11 deve-se incluir no TCLE a </a:t>
            </a:r>
            <a:r>
              <a:rPr lang="x-none" sz="1200" dirty="0">
                <a:latin typeface="Arial" panose="020B0604020202020204" pitchFamily="34" charset="0"/>
                <a:ea typeface="Calibri" panose="020F0502020204030204" pitchFamily="34" charset="0"/>
                <a:cs typeface="Calibri" panose="020F0502020204030204" pitchFamily="34" charset="0"/>
              </a:rPr>
              <a:t>justificativa quanto à necessidade e oportunidade para utilização futura;</a:t>
            </a:r>
            <a:r>
              <a:rPr lang="pt-BR" sz="1200" dirty="0">
                <a:latin typeface="Arial" panose="020B0604020202020204" pitchFamily="34" charset="0"/>
                <a:ea typeface="Calibri" panose="020F0502020204030204" pitchFamily="34" charset="0"/>
                <a:cs typeface="Calibri" panose="020F0502020204030204" pitchFamily="34" charset="0"/>
              </a:rPr>
              <a:t> o </a:t>
            </a:r>
            <a:r>
              <a:rPr lang="x-none" sz="1200" dirty="0">
                <a:latin typeface="Arial" panose="020B0604020202020204" pitchFamily="34" charset="0"/>
                <a:ea typeface="Calibri" panose="020F0502020204030204" pitchFamily="34" charset="0"/>
                <a:cs typeface="Calibri" panose="020F0502020204030204" pitchFamily="34" charset="0"/>
              </a:rPr>
              <a:t>consentimento do </a:t>
            </a:r>
            <a:r>
              <a:rPr lang="pt-BR" sz="1200" dirty="0">
                <a:latin typeface="Arial" panose="020B0604020202020204" pitchFamily="34" charset="0"/>
                <a:ea typeface="Calibri" panose="020F0502020204030204" pitchFamily="34" charset="0"/>
                <a:cs typeface="Calibri" panose="020F0502020204030204" pitchFamily="34" charset="0"/>
              </a:rPr>
              <a:t>participante</a:t>
            </a:r>
            <a:r>
              <a:rPr lang="x-none" sz="1200" dirty="0">
                <a:latin typeface="Arial" panose="020B0604020202020204" pitchFamily="34" charset="0"/>
                <a:ea typeface="Calibri" panose="020F0502020204030204" pitchFamily="34" charset="0"/>
                <a:cs typeface="Calibri" panose="020F0502020204030204" pitchFamily="34" charset="0"/>
              </a:rPr>
              <a:t> da pesquisa, autorizando a coleta, o depósito, o armazenamento e a utilização do material biológico humano,</a:t>
            </a:r>
            <a:r>
              <a:rPr lang="pt-BR" sz="1200" dirty="0">
                <a:latin typeface="Arial" panose="020B0604020202020204" pitchFamily="34" charset="0"/>
                <a:ea typeface="Calibri" panose="020F0502020204030204" pitchFamily="34" charset="0"/>
                <a:cs typeface="Calibri" panose="020F0502020204030204" pitchFamily="34" charset="0"/>
              </a:rPr>
              <a:t> por um período compatível com o cronograma da pesquisa em um prazo de até 10 anos e a informação de que </a:t>
            </a:r>
            <a:r>
              <a:rPr lang="x-none" sz="1200" dirty="0">
                <a:latin typeface="Arial" panose="020B0604020202020204" pitchFamily="34" charset="0"/>
                <a:ea typeface="Calibri" panose="020F0502020204030204" pitchFamily="34" charset="0"/>
                <a:cs typeface="Calibri" panose="020F0502020204030204" pitchFamily="34" charset="0"/>
              </a:rPr>
              <a:t>toda nova pesquisa a ser realizada com o material armazenado será submetida para aprovação do CEP institucional e, quando for o caso,</a:t>
            </a:r>
            <a:r>
              <a:rPr lang="pt-BR" sz="1200" dirty="0">
                <a:latin typeface="Arial" panose="020B0604020202020204" pitchFamily="34" charset="0"/>
                <a:ea typeface="Calibri" panose="020F0502020204030204" pitchFamily="34" charset="0"/>
                <a:cs typeface="Calibri" panose="020F0502020204030204" pitchFamily="34" charset="0"/>
              </a:rPr>
              <a:t> da </a:t>
            </a:r>
            <a:r>
              <a:rPr lang="pt-BR" sz="1200" dirty="0" err="1">
                <a:latin typeface="Arial" panose="020B0604020202020204" pitchFamily="34" charset="0"/>
                <a:ea typeface="Calibri" panose="020F0502020204030204" pitchFamily="34" charset="0"/>
                <a:cs typeface="Calibri" panose="020F0502020204030204" pitchFamily="34" charset="0"/>
              </a:rPr>
              <a:t>Conep</a:t>
            </a:r>
            <a:r>
              <a:rPr lang="pt-BR" sz="1200" dirty="0">
                <a:latin typeface="Arial" panose="020B0604020202020204" pitchFamily="34" charset="0"/>
                <a:ea typeface="Calibri" panose="020F0502020204030204" pitchFamily="34" charset="0"/>
                <a:cs typeface="Calibri" panose="020F0502020204030204" pitchFamily="34" charset="0"/>
              </a:rPr>
              <a:t>, e que o participante será chamado para consentir na nova pesquisa.</a:t>
            </a:r>
            <a:endParaRPr lang="en-US" sz="1200" dirty="0">
              <a:latin typeface="Minion Pro"/>
              <a:ea typeface="Calibri" panose="020F0502020204030204" pitchFamily="34" charset="0"/>
              <a:cs typeface="Calibri" panose="020F0502020204030204" pitchFamily="34" charset="0"/>
            </a:endParaRPr>
          </a:p>
        </p:txBody>
      </p:sp>
      <p:sp>
        <p:nvSpPr>
          <p:cNvPr id="17" name="Rounded Rectangle 1">
            <a:extLst>
              <a:ext uri="{FF2B5EF4-FFF2-40B4-BE49-F238E27FC236}">
                <a16:creationId xmlns="" xmlns:a16="http://schemas.microsoft.com/office/drawing/2014/main" id="{22CEE51C-4BE1-D442-8041-0B4501ECF89A}"/>
              </a:ext>
            </a:extLst>
          </p:cNvPr>
          <p:cNvSpPr/>
          <p:nvPr/>
        </p:nvSpPr>
        <p:spPr>
          <a:xfrm>
            <a:off x="951510" y="4310742"/>
            <a:ext cx="2444833" cy="866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Saiba</a:t>
            </a:r>
            <a:r>
              <a:rPr lang="en-US" dirty="0"/>
              <a:t> </a:t>
            </a:r>
            <a:r>
              <a:rPr lang="en-US" dirty="0" err="1" smtClean="0"/>
              <a:t>mais</a:t>
            </a:r>
            <a:endParaRPr lang="en-US" dirty="0" smtClean="0"/>
          </a:p>
          <a:p>
            <a:pPr algn="ctr"/>
            <a:endParaRPr lang="en-US" dirty="0"/>
          </a:p>
          <a:p>
            <a:pPr algn="ctr"/>
            <a:r>
              <a:rPr lang="en-US" dirty="0" err="1" smtClean="0"/>
              <a:t>Armazenamento</a:t>
            </a:r>
            <a:r>
              <a:rPr lang="en-US" dirty="0" smtClean="0"/>
              <a:t> de material </a:t>
            </a:r>
            <a:r>
              <a:rPr lang="en-US" dirty="0" err="1" smtClean="0"/>
              <a:t>biológico</a:t>
            </a:r>
            <a:endParaRPr lang="en-US" dirty="0"/>
          </a:p>
        </p:txBody>
      </p:sp>
    </p:spTree>
    <p:extLst>
      <p:ext uri="{BB962C8B-B14F-4D97-AF65-F5344CB8AC3E}">
        <p14:creationId xmlns:p14="http://schemas.microsoft.com/office/powerpoint/2010/main" val="415326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9"/>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509" name="Google Shape;509;p69"/>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510" name="Google Shape;510;p69"/>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4.4</a:t>
            </a:r>
            <a:endParaRPr sz="1200" b="0" i="0" u="none" strike="noStrike" cap="none">
              <a:solidFill>
                <a:schemeClr val="lt1"/>
              </a:solidFill>
              <a:latin typeface="Arial"/>
              <a:ea typeface="Arial"/>
              <a:cs typeface="Arial"/>
              <a:sym typeface="Arial"/>
            </a:endParaRPr>
          </a:p>
        </p:txBody>
      </p:sp>
      <p:sp>
        <p:nvSpPr>
          <p:cNvPr id="511" name="Google Shape;511;p69"/>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808284"/>
                </a:solidFill>
                <a:latin typeface="Arial"/>
                <a:ea typeface="Arial"/>
                <a:cs typeface="Arial"/>
                <a:sym typeface="Arial"/>
              </a:rPr>
              <a:t>Casos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envolvendo</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participantes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indígenas</a:t>
            </a: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512" name="Google Shape;512;p69"/>
          <p:cNvSpPr txBox="1"/>
          <p:nvPr/>
        </p:nvSpPr>
        <p:spPr>
          <a:xfrm>
            <a:off x="4382845" y="4783312"/>
            <a:ext cx="4429685"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Siga</a:t>
            </a:r>
            <a:r>
              <a:rPr lang="en-US" sz="1600" b="1" i="0" u="none" strike="noStrike" cap="none" dirty="0">
                <a:solidFill>
                  <a:srgbClr val="009590"/>
                </a:solidFill>
                <a:latin typeface="Arial"/>
                <a:ea typeface="Arial"/>
                <a:cs typeface="Arial"/>
                <a:sym typeface="Arial"/>
              </a:rPr>
              <a:t> para a </a:t>
            </a:r>
            <a:r>
              <a:rPr lang="en-US" sz="1600" b="1" i="0" u="none" strike="noStrike" cap="none" dirty="0" err="1">
                <a:solidFill>
                  <a:srgbClr val="009590"/>
                </a:solidFill>
                <a:latin typeface="Arial"/>
                <a:ea typeface="Arial"/>
                <a:cs typeface="Arial"/>
                <a:sym typeface="Arial"/>
              </a:rPr>
              <a:t>próxima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tela</a:t>
            </a:r>
            <a:r>
              <a:rPr lang="en-US" sz="1600" b="1" i="0" u="none" strike="noStrike" cap="none" dirty="0">
                <a:solidFill>
                  <a:srgbClr val="009590"/>
                </a:solidFill>
                <a:latin typeface="Arial"/>
                <a:ea typeface="Arial"/>
                <a:cs typeface="Arial"/>
                <a:sym typeface="Arial"/>
              </a:rPr>
              <a:t>.</a:t>
            </a:r>
            <a:endParaRPr sz="1600" b="1" i="0" u="none" strike="noStrike" cap="none" dirty="0">
              <a:solidFill>
                <a:srgbClr val="0095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
        <p:nvSpPr>
          <p:cNvPr id="513" name="Google Shape;513;p69"/>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514" name="Google Shape;514;p69"/>
          <p:cNvSpPr txBox="1"/>
          <p:nvPr/>
        </p:nvSpPr>
        <p:spPr>
          <a:xfrm>
            <a:off x="239225" y="1703735"/>
            <a:ext cx="4035995" cy="338700"/>
          </a:xfrm>
          <a:prstGeom prst="rect">
            <a:avLst/>
          </a:prstGeom>
          <a:noFill/>
          <a:ln>
            <a:noFill/>
          </a:ln>
        </p:spPr>
        <p:txBody>
          <a:bodyPr spcFirstLastPara="1" wrap="square" lIns="91425" tIns="45700" rIns="91425" bIns="45700" anchor="t" anchorCtr="0">
            <a:noAutofit/>
          </a:bodyPr>
          <a:lstStyle/>
          <a:p>
            <a:pPr>
              <a:buClr>
                <a:schemeClr val="dk1"/>
              </a:buClr>
              <a:buSzPts val="1100"/>
            </a:pPr>
            <a:r>
              <a:rPr lang="pt-BR" dirty="0"/>
              <a:t>A Res. CNS </a:t>
            </a:r>
            <a:r>
              <a:rPr lang="pt-BR" dirty="0" smtClean="0"/>
              <a:t>304/00 </a:t>
            </a:r>
            <a:r>
              <a:rPr lang="pt-BR" dirty="0"/>
              <a:t>recomenda que sejam respeitados a</a:t>
            </a:r>
            <a:r>
              <a:rPr lang="x-none" dirty="0"/>
              <a:t> visão de mundo, </a:t>
            </a:r>
            <a:r>
              <a:rPr lang="pt-BR" dirty="0"/>
              <a:t>os </a:t>
            </a:r>
            <a:r>
              <a:rPr lang="x-none" dirty="0"/>
              <a:t>costumes, </a:t>
            </a:r>
            <a:r>
              <a:rPr lang="pt-BR" dirty="0"/>
              <a:t>as </a:t>
            </a:r>
            <a:r>
              <a:rPr lang="x-none" dirty="0"/>
              <a:t>atitudes estéticas</a:t>
            </a:r>
            <a:r>
              <a:rPr lang="pt-BR" dirty="0"/>
              <a:t>, as </a:t>
            </a:r>
            <a:r>
              <a:rPr lang="x-none" dirty="0"/>
              <a:t>crenças religiosas, </a:t>
            </a:r>
            <a:r>
              <a:rPr lang="pt-BR" dirty="0"/>
              <a:t>a </a:t>
            </a:r>
            <a:r>
              <a:rPr lang="x-none" dirty="0"/>
              <a:t>organização social, </a:t>
            </a:r>
            <a:r>
              <a:rPr lang="pt-BR" dirty="0"/>
              <a:t>as </a:t>
            </a:r>
            <a:r>
              <a:rPr lang="x-none" dirty="0"/>
              <a:t>filosofias peculiares, </a:t>
            </a:r>
            <a:r>
              <a:rPr lang="pt-BR" dirty="0"/>
              <a:t>as </a:t>
            </a:r>
            <a:r>
              <a:rPr lang="x-none" dirty="0"/>
              <a:t>diferenças linguísticas e </a:t>
            </a:r>
            <a:r>
              <a:rPr lang="pt-BR" dirty="0"/>
              <a:t>a </a:t>
            </a:r>
            <a:r>
              <a:rPr lang="x-none" dirty="0"/>
              <a:t>estrutura política;</a:t>
            </a:r>
            <a:r>
              <a:rPr lang="pt-BR" dirty="0"/>
              <a:t> e que não sejam </a:t>
            </a:r>
            <a:r>
              <a:rPr lang="x-none" dirty="0"/>
              <a:t>realiza</a:t>
            </a:r>
            <a:r>
              <a:rPr lang="pt-BR" dirty="0"/>
              <a:t>das</a:t>
            </a:r>
            <a:r>
              <a:rPr lang="x-none" dirty="0"/>
              <a:t> pesquisas em comunidades de índios isolados. Casos especiais devem apresentar justificativas detalhadas</a:t>
            </a:r>
            <a:r>
              <a:rPr lang="pt-BR" dirty="0"/>
              <a:t> ao </a:t>
            </a:r>
            <a:r>
              <a:rPr lang="pt-BR" dirty="0" smtClean="0"/>
              <a:t>CEP/CONEP.</a:t>
            </a:r>
            <a:endParaRPr lang="en-US" dirty="0"/>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pic>
        <p:nvPicPr>
          <p:cNvPr id="2" name="Picture 1">
            <a:extLst>
              <a:ext uri="{FF2B5EF4-FFF2-40B4-BE49-F238E27FC236}">
                <a16:creationId xmlns="" xmlns:a16="http://schemas.microsoft.com/office/drawing/2014/main" id="{652E63CF-5291-1B4E-B665-86CCB3C64EC7}"/>
              </a:ext>
            </a:extLst>
          </p:cNvPr>
          <p:cNvPicPr>
            <a:picLocks noChangeAspect="1"/>
          </p:cNvPicPr>
          <p:nvPr/>
        </p:nvPicPr>
        <p:blipFill>
          <a:blip r:embed="rId3"/>
          <a:stretch>
            <a:fillRect/>
          </a:stretch>
        </p:blipFill>
        <p:spPr>
          <a:xfrm>
            <a:off x="4275220" y="1454150"/>
            <a:ext cx="4311650" cy="2870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0"/>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524" name="Google Shape;524;p70"/>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525" name="Google Shape;525;p70"/>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4.5</a:t>
            </a:r>
            <a:endParaRPr sz="1200" b="0" i="0" u="none" strike="noStrike" cap="none">
              <a:solidFill>
                <a:schemeClr val="lt1"/>
              </a:solidFill>
              <a:latin typeface="Arial"/>
              <a:ea typeface="Arial"/>
              <a:cs typeface="Arial"/>
              <a:sym typeface="Arial"/>
            </a:endParaRPr>
          </a:p>
        </p:txBody>
      </p:sp>
      <p:sp>
        <p:nvSpPr>
          <p:cNvPr id="526" name="Google Shape;526;p70"/>
          <p:cNvSpPr txBox="1"/>
          <p:nvPr/>
        </p:nvSpPr>
        <p:spPr>
          <a:xfrm>
            <a:off x="151142" y="125385"/>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lvl="0">
              <a:buClr>
                <a:schemeClr val="dk1"/>
              </a:buClr>
              <a:buSzPts val="2000"/>
            </a:pPr>
            <a:r>
              <a:rPr lang="pt-BR" sz="2000" b="1" dirty="0">
                <a:solidFill>
                  <a:srgbClr val="808284"/>
                </a:solidFill>
              </a:rPr>
              <a:t>Termo de Assentimento Livre e Esclarecido </a:t>
            </a:r>
            <a:endParaRPr sz="2000" b="1" dirty="0">
              <a:solidFill>
                <a:srgbClr val="808284"/>
              </a:solidFill>
              <a:sym typeface="Calibri"/>
            </a:endParaRPr>
          </a:p>
          <a:p>
            <a:pPr marL="0" marR="0" lvl="0" indent="0" algn="l" rtl="0">
              <a:lnSpc>
                <a:spcPct val="100000"/>
              </a:lnSpc>
              <a:spcBef>
                <a:spcPts val="0"/>
              </a:spcBef>
              <a:spcAft>
                <a:spcPts val="0"/>
              </a:spcAft>
              <a:buClr>
                <a:srgbClr val="000000"/>
              </a:buClr>
              <a:buSzPts val="2000"/>
              <a:buFont typeface="Arial"/>
              <a:buNone/>
            </a:pPr>
            <a:endParaRPr sz="2000" b="1" dirty="0">
              <a:solidFill>
                <a:srgbClr val="808284"/>
              </a:solidFil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528" name="Google Shape;528;p70"/>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529" name="Google Shape;529;p70"/>
          <p:cNvSpPr txBox="1"/>
          <p:nvPr/>
        </p:nvSpPr>
        <p:spPr>
          <a:xfrm>
            <a:off x="285300" y="958847"/>
            <a:ext cx="8573400" cy="2287499"/>
          </a:xfrm>
          <a:prstGeom prst="rect">
            <a:avLst/>
          </a:prstGeom>
          <a:solidFill>
            <a:schemeClr val="accent4"/>
          </a:solidFill>
          <a:ln>
            <a:noFill/>
          </a:ln>
        </p:spPr>
        <p:txBody>
          <a:bodyPr spcFirstLastPara="1" wrap="square" lIns="91425" tIns="45700" rIns="91425" bIns="45700" anchor="t" anchorCtr="0">
            <a:noAutofit/>
          </a:bodyPr>
          <a:lstStyle/>
          <a:p>
            <a:r>
              <a:rPr lang="pt-BR" dirty="0"/>
              <a:t>A Resolução CNS </a:t>
            </a:r>
            <a:r>
              <a:rPr lang="pt-BR" dirty="0" smtClean="0"/>
              <a:t>define </a:t>
            </a:r>
            <a:r>
              <a:rPr lang="pt-BR" dirty="0"/>
              <a:t>o Termo de Assentimento como o documento elaborado em linguagem acessível para os </a:t>
            </a:r>
            <a:r>
              <a:rPr lang="pt-BR" dirty="0"/>
              <a:t>menore466/12 </a:t>
            </a:r>
            <a:r>
              <a:rPr lang="pt-BR" dirty="0" err="1"/>
              <a:t>s</a:t>
            </a:r>
            <a:r>
              <a:rPr lang="pt-BR" dirty="0"/>
              <a:t> </a:t>
            </a:r>
            <a:r>
              <a:rPr lang="pt-BR" dirty="0"/>
              <a:t>ou para os legalmente incapazes, por meio do qual, após os participantes da pesquisa serem devidamente esclarecidos, explicitarão sua anuência em participar da pesquisa, sem prejuízo do consentimento de seus responsáveis legais (RL).</a:t>
            </a:r>
            <a:endParaRPr lang="en-US" dirty="0"/>
          </a:p>
          <a:p>
            <a:endParaRPr lang="pt-BR" dirty="0"/>
          </a:p>
          <a:p>
            <a:r>
              <a:rPr lang="pt-BR" dirty="0" smtClean="0"/>
              <a:t>Recomenda-se que </a:t>
            </a:r>
            <a:r>
              <a:rPr lang="pt-BR" dirty="0"/>
              <a:t>em pesquisas cujos </a:t>
            </a:r>
            <a:r>
              <a:rPr lang="pt-BR" dirty="0" smtClean="0"/>
              <a:t>envolvidos sejam </a:t>
            </a:r>
            <a:r>
              <a:rPr lang="pt-BR" dirty="0"/>
              <a:t>crianças, adolescentes, pessoas com transtorno ou doença mental deverão ser cumpridas as etapas do esclarecimento e do consentimento livre e esclarecido, por meio dos </a:t>
            </a:r>
            <a:r>
              <a:rPr lang="pt-BR" dirty="0" smtClean="0"/>
              <a:t>seus representantes </a:t>
            </a:r>
            <a:r>
              <a:rPr lang="pt-BR" dirty="0"/>
              <a:t>legais dos </a:t>
            </a:r>
            <a:r>
              <a:rPr lang="pt-BR" dirty="0" smtClean="0"/>
              <a:t>envolvidos a </a:t>
            </a:r>
            <a:r>
              <a:rPr lang="pt-BR" dirty="0"/>
              <a:t>participar da pesquisa, preservado o direito de informação destes, no limite de sua capacidade.</a:t>
            </a:r>
            <a:endParaRPr lang="en-US" dirty="0"/>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5A3AE632-666C-A54E-8590-B3D7CBA7F85C}"/>
              </a:ext>
            </a:extLst>
          </p:cNvPr>
          <p:cNvSpPr/>
          <p:nvPr/>
        </p:nvSpPr>
        <p:spPr>
          <a:xfrm>
            <a:off x="151143" y="3495376"/>
            <a:ext cx="4779204" cy="2080057"/>
          </a:xfrm>
          <a:prstGeom prst="rect">
            <a:avLst/>
          </a:prstGeom>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Não existe um consenso sobre a partir de qual idade é necessário o uso do TALE, porém, a maioria atribui seu uso a menores de idade a partir dos 6 anos, sendo que podem ser feitos tipos diferentes de TALE respeitando o público alvo, por exemplo, uso de gibis para crianças pequenas ou desenhos para crianças não alfabetizadas. O importante é que a linguagem seja apropriada à idade.</a:t>
            </a:r>
            <a:endParaRPr lang="en-US" dirty="0">
              <a:latin typeface="Minion Pro"/>
              <a:ea typeface="Calibri" panose="020F0502020204030204" pitchFamily="34" charset="0"/>
              <a:cs typeface="Calibri" panose="020F0502020204030204" pitchFamily="34" charset="0"/>
            </a:endParaRPr>
          </a:p>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Quando a pessoa atingir a maior idade durante o período da pesquisa, ela deverá assinar, após esta data, o TCLE. </a:t>
            </a:r>
            <a:endParaRPr lang="en-US" dirty="0">
              <a:latin typeface="Minion Pro"/>
              <a:ea typeface="Calibri" panose="020F0502020204030204" pitchFamily="34" charset="0"/>
              <a:cs typeface="Calibri" panose="020F0502020204030204" pitchFamily="34" charset="0"/>
            </a:endParaRPr>
          </a:p>
        </p:txBody>
      </p:sp>
      <p:pic>
        <p:nvPicPr>
          <p:cNvPr id="3" name="Picture 2">
            <a:extLst>
              <a:ext uri="{FF2B5EF4-FFF2-40B4-BE49-F238E27FC236}">
                <a16:creationId xmlns="" xmlns:a16="http://schemas.microsoft.com/office/drawing/2014/main" id="{593533A9-F955-6548-AD91-13188E93EF0C}"/>
              </a:ext>
            </a:extLst>
          </p:cNvPr>
          <p:cNvPicPr>
            <a:picLocks noChangeAspect="1"/>
          </p:cNvPicPr>
          <p:nvPr/>
        </p:nvPicPr>
        <p:blipFill>
          <a:blip r:embed="rId3"/>
          <a:stretch>
            <a:fillRect/>
          </a:stretch>
        </p:blipFill>
        <p:spPr>
          <a:xfrm>
            <a:off x="5241427" y="3608960"/>
            <a:ext cx="3571103" cy="1852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0"/>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Text + Image</a:t>
            </a:r>
            <a:endParaRPr sz="1200" b="0" i="0" u="none" strike="noStrike" cap="none">
              <a:solidFill>
                <a:schemeClr val="lt1"/>
              </a:solidFill>
              <a:latin typeface="Arial"/>
              <a:ea typeface="Arial"/>
              <a:cs typeface="Arial"/>
              <a:sym typeface="Arial"/>
            </a:endParaRPr>
          </a:p>
        </p:txBody>
      </p:sp>
      <p:sp>
        <p:nvSpPr>
          <p:cNvPr id="385" name="Google Shape;385;p60"/>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2</a:t>
            </a:r>
            <a:endParaRPr sz="1200" b="0" i="0" u="none" strike="noStrike" cap="none">
              <a:solidFill>
                <a:schemeClr val="lt1"/>
              </a:solidFill>
              <a:latin typeface="Arial"/>
              <a:ea typeface="Arial"/>
              <a:cs typeface="Arial"/>
              <a:sym typeface="Arial"/>
            </a:endParaRPr>
          </a:p>
        </p:txBody>
      </p:sp>
      <p:sp>
        <p:nvSpPr>
          <p:cNvPr id="386" name="Google Shape;386;p60"/>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1</a:t>
            </a:r>
            <a:endParaRPr sz="1200" b="0" i="0" u="none" strike="noStrike" cap="none">
              <a:solidFill>
                <a:schemeClr val="lt1"/>
              </a:solidFill>
              <a:latin typeface="Arial"/>
              <a:ea typeface="Arial"/>
              <a:cs typeface="Arial"/>
              <a:sym typeface="Arial"/>
            </a:endParaRPr>
          </a:p>
        </p:txBody>
      </p:sp>
      <p:sp>
        <p:nvSpPr>
          <p:cNvPr id="387" name="Google Shape;387;p60"/>
          <p:cNvSpPr txBox="1"/>
          <p:nvPr/>
        </p:nvSpPr>
        <p:spPr>
          <a:xfrm>
            <a:off x="163032" y="519535"/>
            <a:ext cx="3911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1" i="0" u="none" strike="noStrike" cap="none" dirty="0">
                <a:solidFill>
                  <a:srgbClr val="808284"/>
                </a:solidFill>
                <a:latin typeface="Arial"/>
                <a:ea typeface="Arial"/>
                <a:cs typeface="Arial"/>
                <a:sym typeface="Arial"/>
              </a:rPr>
              <a:t>Boas-vindas</a:t>
            </a:r>
            <a:endParaRPr sz="2000" b="1" i="0" u="none" strike="noStrike" cap="none" dirty="0">
              <a:solidFill>
                <a:srgbClr val="808284"/>
              </a:solidFill>
              <a:latin typeface="Arial"/>
              <a:ea typeface="Arial"/>
              <a:cs typeface="Arial"/>
              <a:sym typeface="Arial"/>
            </a:endParaRPr>
          </a:p>
        </p:txBody>
      </p:sp>
      <p:sp>
        <p:nvSpPr>
          <p:cNvPr id="388" name="Google Shape;388;p60"/>
          <p:cNvSpPr txBox="1"/>
          <p:nvPr/>
        </p:nvSpPr>
        <p:spPr>
          <a:xfrm>
            <a:off x="194975" y="1410825"/>
            <a:ext cx="4698600" cy="338700"/>
          </a:xfrm>
          <a:prstGeom prst="rect">
            <a:avLst/>
          </a:prstGeom>
          <a:noFill/>
          <a:ln>
            <a:noFill/>
          </a:ln>
        </p:spPr>
        <p:txBody>
          <a:bodyPr spcFirstLastPara="1" wrap="square" lIns="91425" tIns="45700" rIns="91425" bIns="45700" anchor="t" anchorCtr="0">
            <a:noAutofit/>
          </a:bodyPr>
          <a:lstStyle/>
          <a:p>
            <a:pPr lvl="0">
              <a:buSzPts val="1600"/>
            </a:pPr>
            <a:r>
              <a:rPr lang="pt-BR" sz="1600" b="0" i="0" u="none" strike="noStrike" cap="none" dirty="0">
                <a:solidFill>
                  <a:srgbClr val="808284"/>
                </a:solidFill>
                <a:latin typeface="Arial"/>
                <a:ea typeface="Arial"/>
                <a:cs typeface="Arial"/>
                <a:sym typeface="Arial"/>
              </a:rPr>
              <a:t>Seja bem-vindo(a) </a:t>
            </a:r>
            <a:r>
              <a:rPr lang="pt-BR" sz="1600" dirty="0">
                <a:solidFill>
                  <a:srgbClr val="808284"/>
                </a:solidFill>
              </a:rPr>
              <a:t>ao módulo </a:t>
            </a:r>
            <a:r>
              <a:rPr lang="pt-BR" sz="1600" b="1" dirty="0">
                <a:solidFill>
                  <a:srgbClr val="808284"/>
                </a:solidFill>
                <a:sym typeface="Calibri"/>
              </a:rPr>
              <a:t>Participante de Pesquisa: garantias e direitos </a:t>
            </a:r>
            <a:endParaRPr lang="pt-BR" sz="1600" b="1" dirty="0">
              <a:solidFill>
                <a:srgbClr val="808284"/>
              </a:solidFil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lvl="0">
              <a:buSzPts val="1600"/>
            </a:pPr>
            <a:r>
              <a:rPr lang="pt-BR" sz="1600" b="0" i="0" u="none" strike="noStrike" cap="none" dirty="0">
                <a:solidFill>
                  <a:srgbClr val="808284"/>
                </a:solidFill>
                <a:latin typeface="Arial"/>
                <a:ea typeface="Arial"/>
                <a:cs typeface="Arial"/>
                <a:sym typeface="Arial"/>
              </a:rPr>
              <a:t>Nele, você </a:t>
            </a:r>
            <a:r>
              <a:rPr lang="pt-BR" sz="1600" dirty="0">
                <a:solidFill>
                  <a:srgbClr val="808284"/>
                </a:solidFill>
              </a:rPr>
              <a:t>refletirá </a:t>
            </a:r>
            <a:r>
              <a:rPr lang="pt-BR" sz="1600" dirty="0" smtClean="0">
                <a:solidFill>
                  <a:srgbClr val="808284"/>
                </a:solidFill>
              </a:rPr>
              <a:t>sobre </a:t>
            </a:r>
            <a:r>
              <a:rPr lang="pt-BR" sz="1600" dirty="0">
                <a:solidFill>
                  <a:srgbClr val="808284"/>
                </a:solidFill>
              </a:rPr>
              <a:t>o papel dos participantes de uma pesquisa e aprenderá</a:t>
            </a:r>
            <a:r>
              <a:rPr lang="pt-BR" sz="1600" b="0" i="0" u="none" strike="noStrike" cap="none" dirty="0">
                <a:solidFill>
                  <a:srgbClr val="808284"/>
                </a:solidFill>
                <a:latin typeface="Arial"/>
                <a:ea typeface="Arial"/>
                <a:cs typeface="Arial"/>
                <a:sym typeface="Arial"/>
              </a:rPr>
              <a:t> os principais passos </a:t>
            </a:r>
            <a:r>
              <a:rPr lang="pt-BR" sz="1600" dirty="0">
                <a:solidFill>
                  <a:srgbClr val="808284"/>
                </a:solidFill>
              </a:rPr>
              <a:t>sobre como desenvolver a sua habilidade na elaboração do TCLE/TALE.</a:t>
            </a:r>
          </a:p>
          <a:p>
            <a:pPr lvl="0">
              <a:buSzPts val="1600"/>
            </a:pPr>
            <a:endParaRPr sz="1600" dirty="0">
              <a:solidFill>
                <a:srgbClr val="808284"/>
              </a:solidFill>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808284"/>
                </a:solidFill>
                <a:latin typeface="Arial"/>
                <a:ea typeface="Arial"/>
                <a:cs typeface="Arial"/>
                <a:sym typeface="Arial"/>
              </a:rPr>
              <a:t>Bom proveito!</a:t>
            </a: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808284"/>
                </a:solidFill>
                <a:latin typeface="Arial"/>
                <a:ea typeface="Arial"/>
                <a:cs typeface="Arial"/>
                <a:sym typeface="Arial"/>
              </a:rPr>
              <a:t> </a:t>
            </a:r>
            <a:endParaRPr sz="1600" b="0" i="0" u="none" strike="noStrike" cap="none" dirty="0">
              <a:solidFill>
                <a:srgbClr val="808284"/>
              </a:solidFill>
              <a:latin typeface="Arial"/>
              <a:ea typeface="Arial"/>
              <a:cs typeface="Arial"/>
              <a:sym typeface="Arial"/>
            </a:endParaRPr>
          </a:p>
        </p:txBody>
      </p:sp>
      <p:sp>
        <p:nvSpPr>
          <p:cNvPr id="389" name="Google Shape;389;p60"/>
          <p:cNvSpPr txBox="1"/>
          <p:nvPr/>
        </p:nvSpPr>
        <p:spPr>
          <a:xfrm>
            <a:off x="194975" y="4033859"/>
            <a:ext cx="38472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pt-BR" sz="1600" b="1" i="0" u="none" strike="noStrike" cap="none">
                <a:solidFill>
                  <a:srgbClr val="009590"/>
                </a:solidFill>
                <a:latin typeface="Arial"/>
                <a:ea typeface="Arial"/>
                <a:cs typeface="Arial"/>
                <a:sym typeface="Arial"/>
              </a:rPr>
              <a:t>Siga para a próxima tela.</a:t>
            </a:r>
            <a:endParaRPr sz="1600" b="1" i="0" u="none" strike="noStrike" cap="none">
              <a:solidFill>
                <a:srgbClr val="009590"/>
              </a:solidFill>
              <a:latin typeface="Arial"/>
              <a:ea typeface="Arial"/>
              <a:cs typeface="Arial"/>
              <a:sym typeface="Arial"/>
            </a:endParaRPr>
          </a:p>
        </p:txBody>
      </p:sp>
      <p:sp>
        <p:nvSpPr>
          <p:cNvPr id="390" name="Google Shape;390;p60"/>
          <p:cNvSpPr txBox="1"/>
          <p:nvPr/>
        </p:nvSpPr>
        <p:spPr>
          <a:xfrm>
            <a:off x="57150" y="5394960"/>
            <a:ext cx="7440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Menu            				           01|20 </a:t>
            </a:r>
            <a:endParaRPr sz="1400" b="1" i="0" u="none" strike="noStrike" cap="none">
              <a:solidFill>
                <a:srgbClr val="808284"/>
              </a:solidFill>
              <a:latin typeface="Arial"/>
              <a:ea typeface="Arial"/>
              <a:cs typeface="Arial"/>
              <a:sym typeface="Arial"/>
            </a:endParaRPr>
          </a:p>
        </p:txBody>
      </p:sp>
      <p:pic>
        <p:nvPicPr>
          <p:cNvPr id="2" name="Picture 1">
            <a:extLst>
              <a:ext uri="{FF2B5EF4-FFF2-40B4-BE49-F238E27FC236}">
                <a16:creationId xmlns="" xmlns:a16="http://schemas.microsoft.com/office/drawing/2014/main" id="{D9F94C83-B3F5-7E46-90A0-DCA6C341BB69}"/>
              </a:ext>
            </a:extLst>
          </p:cNvPr>
          <p:cNvPicPr>
            <a:picLocks noChangeAspect="1"/>
          </p:cNvPicPr>
          <p:nvPr/>
        </p:nvPicPr>
        <p:blipFill rotWithShape="1">
          <a:blip r:embed="rId3"/>
          <a:srcRect l="24286" r="24329"/>
          <a:stretch/>
        </p:blipFill>
        <p:spPr>
          <a:xfrm>
            <a:off x="4928371" y="1279294"/>
            <a:ext cx="3669475" cy="3046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1"/>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539" name="Google Shape;539;p71"/>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540" name="Google Shape;540;p71"/>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5</a:t>
            </a:r>
            <a:endParaRPr sz="1200" b="0" i="0" u="none" strike="noStrike" cap="none">
              <a:solidFill>
                <a:schemeClr val="lt1"/>
              </a:solidFill>
              <a:latin typeface="Arial"/>
              <a:ea typeface="Arial"/>
              <a:cs typeface="Arial"/>
              <a:sym typeface="Arial"/>
            </a:endParaRPr>
          </a:p>
        </p:txBody>
      </p:sp>
      <p:sp>
        <p:nvSpPr>
          <p:cNvPr id="541" name="Google Shape;541;p71"/>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dirty="0" err="1">
                <a:solidFill>
                  <a:srgbClr val="808284"/>
                </a:solidFill>
                <a:latin typeface="Arial"/>
                <a:ea typeface="Arial"/>
                <a:cs typeface="Arial"/>
                <a:sym typeface="Arial"/>
              </a:rPr>
              <a:t>Vamos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entender</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alguns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conceitos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importantes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clicando</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nos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espaços</a:t>
            </a:r>
            <a:r>
              <a:rPr lang="en-US" sz="2000" b="1" i="0" u="none" strike="noStrike" cap="none" dirty="0">
                <a:solidFill>
                  <a:srgbClr val="808284"/>
                </a:solidFill>
                <a:latin typeface="Arial"/>
                <a:ea typeface="Arial"/>
                <a:cs typeface="Arial"/>
                <a:sym typeface="Arial"/>
              </a:rPr>
              <a:t> </a:t>
            </a:r>
            <a:r>
              <a:rPr lang="en-US" sz="2000" b="1" i="0" u="none" strike="noStrike" cap="none" dirty="0" err="1">
                <a:solidFill>
                  <a:srgbClr val="808284"/>
                </a:solidFill>
                <a:latin typeface="Arial"/>
                <a:ea typeface="Arial"/>
                <a:cs typeface="Arial"/>
                <a:sym typeface="Arial"/>
              </a:rPr>
              <a:t>abaixo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543" name="Google Shape;543;p71"/>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Oval 1">
            <a:extLst>
              <a:ext uri="{FF2B5EF4-FFF2-40B4-BE49-F238E27FC236}">
                <a16:creationId xmlns="" xmlns:a16="http://schemas.microsoft.com/office/drawing/2014/main" id="{CE197333-332D-334B-9BA3-0CEED990BA68}"/>
              </a:ext>
            </a:extLst>
          </p:cNvPr>
          <p:cNvSpPr/>
          <p:nvPr/>
        </p:nvSpPr>
        <p:spPr>
          <a:xfrm>
            <a:off x="3542834" y="1523828"/>
            <a:ext cx="2730843" cy="2730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Representante</a:t>
            </a:r>
            <a:r>
              <a:rPr lang="en-US" dirty="0"/>
              <a:t> Legal</a:t>
            </a:r>
          </a:p>
        </p:txBody>
      </p:sp>
      <p:sp>
        <p:nvSpPr>
          <p:cNvPr id="12" name="Oval 11">
            <a:extLst>
              <a:ext uri="{FF2B5EF4-FFF2-40B4-BE49-F238E27FC236}">
                <a16:creationId xmlns="" xmlns:a16="http://schemas.microsoft.com/office/drawing/2014/main" id="{781E6B25-0F19-9B4A-BE38-13151AA6D9C6}"/>
              </a:ext>
            </a:extLst>
          </p:cNvPr>
          <p:cNvSpPr/>
          <p:nvPr/>
        </p:nvSpPr>
        <p:spPr>
          <a:xfrm>
            <a:off x="5647602" y="2195209"/>
            <a:ext cx="2730843" cy="2730843"/>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Testemunha</a:t>
            </a:r>
            <a:r>
              <a:rPr lang="en-US" dirty="0"/>
              <a:t> </a:t>
            </a:r>
            <a:r>
              <a:rPr lang="en-US" dirty="0" err="1" smtClean="0"/>
              <a:t>Imparcial</a:t>
            </a:r>
            <a:endParaRPr lang="en-US" dirty="0"/>
          </a:p>
        </p:txBody>
      </p:sp>
      <p:sp>
        <p:nvSpPr>
          <p:cNvPr id="4" name="Rectangle 3">
            <a:extLst>
              <a:ext uri="{FF2B5EF4-FFF2-40B4-BE49-F238E27FC236}">
                <a16:creationId xmlns="" xmlns:a16="http://schemas.microsoft.com/office/drawing/2014/main" id="{874074D9-6538-914F-8273-B6C2A0855861}"/>
              </a:ext>
            </a:extLst>
          </p:cNvPr>
          <p:cNvSpPr/>
          <p:nvPr/>
        </p:nvSpPr>
        <p:spPr>
          <a:xfrm>
            <a:off x="287355" y="1743900"/>
            <a:ext cx="2533136" cy="2031325"/>
          </a:xfrm>
          <a:prstGeom prst="rect">
            <a:avLst/>
          </a:prstGeom>
          <a:noFill/>
        </p:spPr>
        <p:txBody>
          <a:bodyPr wrap="square">
            <a:spAutoFit/>
          </a:bodyPr>
          <a:lstStyle/>
          <a:p>
            <a:pPr lvl="0">
              <a:buSzPts val="1400"/>
              <a:defRPr/>
            </a:pPr>
            <a:r>
              <a:rPr lang="pt-BR" sz="1800" dirty="0">
                <a:latin typeface="Arial" panose="020B0604020202020204" pitchFamily="34" charset="0"/>
                <a:ea typeface="Calibri" panose="020F0502020204030204" pitchFamily="34" charset="0"/>
              </a:rPr>
              <a:t>Esses são os conceitos importantes que são embasados no Código Civil Brasileiro e no Manual de Boas Práticas Clínicas (GCP/ICH)</a:t>
            </a:r>
          </a:p>
        </p:txBody>
      </p:sp>
      <p:cxnSp>
        <p:nvCxnSpPr>
          <p:cNvPr id="6" name="Straight Arrow Connector 5">
            <a:extLst>
              <a:ext uri="{FF2B5EF4-FFF2-40B4-BE49-F238E27FC236}">
                <a16:creationId xmlns="" xmlns:a16="http://schemas.microsoft.com/office/drawing/2014/main" id="{CB51EFA8-D40D-1640-99E8-4FCEFAF0D56F}"/>
              </a:ext>
            </a:extLst>
          </p:cNvPr>
          <p:cNvCxnSpPr/>
          <p:nvPr/>
        </p:nvCxnSpPr>
        <p:spPr>
          <a:xfrm flipV="1">
            <a:off x="5782962" y="1433384"/>
            <a:ext cx="2063579" cy="90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83AFE9F0-8479-3241-80AC-0A0CB6E5A24C}"/>
              </a:ext>
            </a:extLst>
          </p:cNvPr>
          <p:cNvCxnSpPr>
            <a:cxnSpLocks/>
          </p:cNvCxnSpPr>
          <p:nvPr/>
        </p:nvCxnSpPr>
        <p:spPr>
          <a:xfrm flipV="1">
            <a:off x="7931313" y="2051219"/>
            <a:ext cx="1100181" cy="50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D90FC06F-E31C-8D40-A2F4-EB902E64924E}"/>
              </a:ext>
            </a:extLst>
          </p:cNvPr>
          <p:cNvSpPr/>
          <p:nvPr/>
        </p:nvSpPr>
        <p:spPr>
          <a:xfrm>
            <a:off x="7953153" y="484997"/>
            <a:ext cx="4572000" cy="1169551"/>
          </a:xfrm>
          <a:prstGeom prst="rect">
            <a:avLst/>
          </a:prstGeom>
          <a:solidFill>
            <a:schemeClr val="accent3">
              <a:lumMod val="40000"/>
              <a:lumOff val="60000"/>
            </a:schemeClr>
          </a:solidFill>
        </p:spPr>
        <p:txBody>
          <a:bodyPr>
            <a:spAutoFit/>
          </a:bodyPr>
          <a:lstStyle/>
          <a:p>
            <a:r>
              <a:rPr lang="pt-BR" dirty="0">
                <a:latin typeface="Arial" panose="020B0604020202020204" pitchFamily="34" charset="0"/>
                <a:ea typeface="Times New Roman" panose="02020603050405020304" pitchFamily="18" charset="0"/>
              </a:rPr>
              <a:t>É o indivíduo que pode autorizar a inclusão do participante na pesquisa. Segundo </a:t>
            </a:r>
            <a:r>
              <a:rPr lang="pt-BR" dirty="0">
                <a:latin typeface="Arial" panose="020B0604020202020204" pitchFamily="34" charset="0"/>
                <a:ea typeface="Calibri" panose="020F0502020204030204" pitchFamily="34" charset="0"/>
              </a:rPr>
              <a:t>o Código Civil Brasileiro, </a:t>
            </a:r>
            <a:r>
              <a:rPr lang="pt-BR" dirty="0" smtClean="0">
                <a:latin typeface="Arial" panose="020B0604020202020204" pitchFamily="34" charset="0"/>
                <a:ea typeface="Calibri" panose="020F0502020204030204" pitchFamily="34" charset="0"/>
              </a:rPr>
              <a:t>RL </a:t>
            </a:r>
            <a:r>
              <a:rPr lang="pt-BR" dirty="0">
                <a:latin typeface="Arial" panose="020B0604020202020204" pitchFamily="34" charset="0"/>
                <a:ea typeface="Calibri" panose="020F0502020204030204" pitchFamily="34" charset="0"/>
              </a:rPr>
              <a:t>são: os pais; pai ou mãe que tenha a guarda definido pelo juiz; tutores. Os </a:t>
            </a:r>
            <a:r>
              <a:rPr lang="pt-BR" dirty="0" err="1">
                <a:latin typeface="Arial" panose="020B0604020202020204" pitchFamily="34" charset="0"/>
                <a:ea typeface="Calibri" panose="020F0502020204030204" pitchFamily="34" charset="0"/>
              </a:rPr>
              <a:t>RLs</a:t>
            </a:r>
            <a:r>
              <a:rPr lang="pt-BR" dirty="0">
                <a:latin typeface="Arial" panose="020B0604020202020204" pitchFamily="34" charset="0"/>
                <a:ea typeface="Calibri" panose="020F0502020204030204" pitchFamily="34" charset="0"/>
              </a:rPr>
              <a:t> devem ser maiores de 18 anos.</a:t>
            </a:r>
            <a:r>
              <a:rPr lang="en-US" dirty="0"/>
              <a:t> </a:t>
            </a:r>
          </a:p>
        </p:txBody>
      </p:sp>
      <p:sp>
        <p:nvSpPr>
          <p:cNvPr id="10" name="Rectangle 9">
            <a:extLst>
              <a:ext uri="{FF2B5EF4-FFF2-40B4-BE49-F238E27FC236}">
                <a16:creationId xmlns="" xmlns:a16="http://schemas.microsoft.com/office/drawing/2014/main" id="{A8B6BDE4-42CD-B04F-A14C-57BC63824E02}"/>
              </a:ext>
            </a:extLst>
          </p:cNvPr>
          <p:cNvSpPr/>
          <p:nvPr/>
        </p:nvSpPr>
        <p:spPr>
          <a:xfrm>
            <a:off x="9094425" y="1959913"/>
            <a:ext cx="4572000" cy="1384995"/>
          </a:xfrm>
          <a:prstGeom prst="rect">
            <a:avLst/>
          </a:prstGeom>
          <a:solidFill>
            <a:schemeClr val="accent3">
              <a:lumMod val="40000"/>
              <a:lumOff val="60000"/>
            </a:schemeClr>
          </a:solidFill>
        </p:spPr>
        <p:txBody>
          <a:bodyPr>
            <a:spAutoFit/>
          </a:bodyPr>
          <a:lstStyle/>
          <a:p>
            <a:r>
              <a:rPr lang="pt-BR" dirty="0">
                <a:latin typeface="Arial" panose="020B0604020202020204" pitchFamily="34" charset="0"/>
                <a:ea typeface="Times New Roman" panose="02020603050405020304" pitchFamily="18" charset="0"/>
              </a:rPr>
              <a:t>I</a:t>
            </a:r>
            <a:r>
              <a:rPr lang="pt-BR" dirty="0" smtClean="0">
                <a:latin typeface="Arial" panose="020B0604020202020204" pitchFamily="34" charset="0"/>
                <a:ea typeface="Times New Roman" panose="02020603050405020304" pitchFamily="18" charset="0"/>
              </a:rPr>
              <a:t>ndivíduo </a:t>
            </a:r>
            <a:r>
              <a:rPr lang="pt-BR" dirty="0">
                <a:latin typeface="Arial" panose="020B0604020202020204" pitchFamily="34" charset="0"/>
                <a:ea typeface="Times New Roman" panose="02020603050405020304" pitchFamily="18" charset="0"/>
              </a:rPr>
              <a:t>que tenha</a:t>
            </a:r>
            <a:r>
              <a:rPr lang="pt-BR" dirty="0">
                <a:latin typeface="Arial" panose="020B0604020202020204" pitchFamily="34" charset="0"/>
                <a:ea typeface="Calibri" panose="020F0502020204030204" pitchFamily="34" charset="0"/>
              </a:rPr>
              <a:t> mínimo risco de influenciar a decisão final do participante em aceitar/recusar participar do estudo. Deve-se obter uma testemunha imparcial quando os pais ou participantes são analfabetos ou estejam impossibilitados de ler. A testemunha não pode ser da equipe da </a:t>
            </a:r>
            <a:r>
              <a:rPr lang="pt-BR" dirty="0" smtClean="0">
                <a:latin typeface="Arial" panose="020B0604020202020204" pitchFamily="34" charset="0"/>
                <a:ea typeface="Calibri" panose="020F0502020204030204" pitchFamily="34" charset="0"/>
              </a:rPr>
              <a:t>pesquisa.</a:t>
            </a:r>
            <a:endParaRPr lang="en-US" dirty="0"/>
          </a:p>
        </p:txBody>
      </p:sp>
      <p:sp>
        <p:nvSpPr>
          <p:cNvPr id="21" name="Google Shape;512;p69">
            <a:extLst>
              <a:ext uri="{FF2B5EF4-FFF2-40B4-BE49-F238E27FC236}">
                <a16:creationId xmlns="" xmlns:a16="http://schemas.microsoft.com/office/drawing/2014/main" id="{685AC09E-FE66-C148-B75F-FEE55E22BCE7}"/>
              </a:ext>
            </a:extLst>
          </p:cNvPr>
          <p:cNvSpPr txBox="1"/>
          <p:nvPr/>
        </p:nvSpPr>
        <p:spPr>
          <a:xfrm>
            <a:off x="4355075" y="5136827"/>
            <a:ext cx="4429685" cy="584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dirty="0" err="1">
                <a:solidFill>
                  <a:srgbClr val="009590"/>
                </a:solidFill>
                <a:latin typeface="Arial"/>
                <a:ea typeface="Arial"/>
                <a:cs typeface="Arial"/>
                <a:sym typeface="Arial"/>
              </a:rPr>
              <a:t>Siga</a:t>
            </a:r>
            <a:r>
              <a:rPr lang="en-US" sz="1600" b="1" i="0" u="none" strike="noStrike" cap="none" dirty="0">
                <a:solidFill>
                  <a:srgbClr val="009590"/>
                </a:solidFill>
                <a:latin typeface="Arial"/>
                <a:ea typeface="Arial"/>
                <a:cs typeface="Arial"/>
                <a:sym typeface="Arial"/>
              </a:rPr>
              <a:t> para a </a:t>
            </a:r>
            <a:r>
              <a:rPr lang="en-US" sz="1600" b="1" i="0" u="none" strike="noStrike" cap="none" dirty="0" err="1">
                <a:solidFill>
                  <a:srgbClr val="009590"/>
                </a:solidFill>
                <a:latin typeface="Arial"/>
                <a:ea typeface="Arial"/>
                <a:cs typeface="Arial"/>
                <a:sym typeface="Arial"/>
              </a:rPr>
              <a:t>próxima</a:t>
            </a:r>
            <a:r>
              <a:rPr lang="en-US" sz="1600" b="1" i="0" u="none" strike="noStrike" cap="none" dirty="0">
                <a:solidFill>
                  <a:srgbClr val="009590"/>
                </a:solidFill>
                <a:latin typeface="Arial"/>
                <a:ea typeface="Arial"/>
                <a:cs typeface="Arial"/>
                <a:sym typeface="Arial"/>
              </a:rPr>
              <a:t> </a:t>
            </a:r>
            <a:r>
              <a:rPr lang="en-US" sz="1600" b="1" i="0" u="none" strike="noStrike" cap="none" dirty="0" err="1">
                <a:solidFill>
                  <a:srgbClr val="009590"/>
                </a:solidFill>
                <a:latin typeface="Arial"/>
                <a:ea typeface="Arial"/>
                <a:cs typeface="Arial"/>
                <a:sym typeface="Arial"/>
              </a:rPr>
              <a:t>tela</a:t>
            </a:r>
            <a:r>
              <a:rPr lang="en-US" sz="1600" b="1" i="0" u="none" strike="noStrike" cap="none" dirty="0">
                <a:solidFill>
                  <a:srgbClr val="009590"/>
                </a:solidFill>
                <a:latin typeface="Arial"/>
                <a:ea typeface="Arial"/>
                <a:cs typeface="Arial"/>
                <a:sym typeface="Arial"/>
              </a:rPr>
              <a:t>.</a:t>
            </a:r>
            <a:endParaRPr sz="1600" b="1" i="0" u="none" strike="noStrike" cap="none" dirty="0">
              <a:solidFill>
                <a:srgbClr val="0095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2"/>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552" name="Google Shape;552;p72"/>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553" name="Google Shape;553;p72"/>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6</a:t>
            </a:r>
            <a:endParaRPr sz="1200" b="0" i="0" u="none" strike="noStrike" cap="none">
              <a:solidFill>
                <a:schemeClr val="lt1"/>
              </a:solidFill>
              <a:latin typeface="Arial"/>
              <a:ea typeface="Arial"/>
              <a:cs typeface="Arial"/>
              <a:sym typeface="Arial"/>
            </a:endParaRPr>
          </a:p>
        </p:txBody>
      </p:sp>
      <p:sp>
        <p:nvSpPr>
          <p:cNvPr id="554" name="Google Shape;554;p72"/>
          <p:cNvSpPr txBox="1"/>
          <p:nvPr/>
        </p:nvSpPr>
        <p:spPr>
          <a:xfrm>
            <a:off x="239225" y="153900"/>
            <a:ext cx="8231700" cy="13536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algn="just">
              <a:buClr>
                <a:schemeClr val="dk1"/>
              </a:buClr>
              <a:buSzPts val="2000"/>
            </a:pPr>
            <a:r>
              <a:rPr lang="pt-BR" sz="2000" b="1" dirty="0">
                <a:solidFill>
                  <a:srgbClr val="808284"/>
                </a:solidFill>
              </a:rPr>
              <a:t>Um dos requisitos de Boas Práticas Clínicas é a obtenção adequada do TCLE/TALE. Para fins de monitoria/auditoria os pontos cruciais a serem verificados são:</a:t>
            </a:r>
            <a:endParaRPr lang="en-US" sz="2000" b="1" dirty="0">
              <a:solidFill>
                <a:srgbClr val="808284"/>
              </a:solidFill>
            </a:endParaRPr>
          </a:p>
          <a:p>
            <a:pPr marL="0" marR="0" lvl="0" indent="0" algn="l" rtl="0">
              <a:lnSpc>
                <a:spcPct val="100000"/>
              </a:lnSpc>
              <a:spcBef>
                <a:spcPts val="0"/>
              </a:spcBef>
              <a:spcAft>
                <a:spcPts val="0"/>
              </a:spcAft>
              <a:buClr>
                <a:schemeClr val="dk1"/>
              </a:buClr>
              <a:buSzPts val="2000"/>
              <a:buFont typeface="Calibri"/>
              <a:buNone/>
            </a:pP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556" name="Google Shape;556;p72"/>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BD27AE25-3456-CC40-A641-42BBEB4AD322}"/>
              </a:ext>
            </a:extLst>
          </p:cNvPr>
          <p:cNvSpPr/>
          <p:nvPr/>
        </p:nvSpPr>
        <p:spPr>
          <a:xfrm>
            <a:off x="1047303" y="1624430"/>
            <a:ext cx="7501200" cy="2123658"/>
          </a:xfrm>
          <a:prstGeom prst="rect">
            <a:avLst/>
          </a:prstGeom>
          <a:solidFill>
            <a:schemeClr val="accent3">
              <a:lumMod val="40000"/>
              <a:lumOff val="60000"/>
            </a:schemeClr>
          </a:solidFill>
        </p:spPr>
        <p:txBody>
          <a:bodyPr wrap="square">
            <a:spAutoFit/>
          </a:bodyPr>
          <a:lstStyle/>
          <a:p>
            <a:pPr marL="285750" lvl="0" indent="-285750">
              <a:buFont typeface="Arial" panose="020B0604020202020204" pitchFamily="34" charset="0"/>
              <a:buChar char="•"/>
            </a:pPr>
            <a:r>
              <a:rPr lang="pt-BR" sz="1200" dirty="0"/>
              <a:t>Se foi realizado por pessoas devidamente treinadas e que estejam delegadas para esta função;</a:t>
            </a:r>
            <a:endParaRPr lang="en-US" sz="1200" dirty="0"/>
          </a:p>
          <a:p>
            <a:pPr marL="285750" lvl="0" indent="-285750">
              <a:buFont typeface="Arial" panose="020B0604020202020204" pitchFamily="34" charset="0"/>
              <a:buChar char="•"/>
            </a:pPr>
            <a:r>
              <a:rPr lang="pt-BR" sz="1200" dirty="0"/>
              <a:t>Se o processo de consentimento ocorreu antes de qualquer procedimento do estudo;</a:t>
            </a:r>
            <a:endParaRPr lang="en-US" sz="1200" dirty="0"/>
          </a:p>
          <a:p>
            <a:pPr marL="285750" lvl="0" indent="-285750">
              <a:buFont typeface="Arial" panose="020B0604020202020204" pitchFamily="34" charset="0"/>
              <a:buChar char="•"/>
            </a:pPr>
            <a:r>
              <a:rPr lang="pt-BR" sz="1200" dirty="0"/>
              <a:t>Se o documento utilizado no processo de consentimento corresponde à última versão do TCLE/TALE aprovado pelo CEP;</a:t>
            </a:r>
            <a:endParaRPr lang="en-US" sz="1200" dirty="0"/>
          </a:p>
          <a:p>
            <a:pPr marL="285750" lvl="0" indent="-285750">
              <a:buFont typeface="Arial" panose="020B0604020202020204" pitchFamily="34" charset="0"/>
              <a:buChar char="•"/>
            </a:pPr>
            <a:r>
              <a:rPr lang="pt-BR" sz="1200" dirty="0"/>
              <a:t>Se a impressão dos documentos a serem empregados no processo de consentimento está completa e legível; </a:t>
            </a:r>
            <a:endParaRPr lang="en-US" sz="1200" dirty="0"/>
          </a:p>
          <a:p>
            <a:pPr marL="285750" lvl="0" indent="-285750">
              <a:buFont typeface="Arial" panose="020B0604020202020204" pitchFamily="34" charset="0"/>
              <a:buChar char="•"/>
            </a:pPr>
            <a:r>
              <a:rPr lang="pt-BR" sz="1200" dirty="0"/>
              <a:t>Após a assinatura do documento, deve-se checar se todas as páginas foram rubricadas e se a última página foi assinada e datada por todos os envolvidos no processo (pesquisador, participante, responsável legal e/ou testemunhas (quando aplicável);</a:t>
            </a:r>
            <a:endParaRPr lang="en-US" sz="1200" dirty="0"/>
          </a:p>
          <a:p>
            <a:pPr marL="285750" lvl="0" indent="-285750">
              <a:buFont typeface="Arial" panose="020B0604020202020204" pitchFamily="34" charset="0"/>
              <a:buChar char="•"/>
            </a:pPr>
            <a:r>
              <a:rPr lang="pt-BR" sz="1200" dirty="0"/>
              <a:t>Se há um registro adequado do processo de consentimento;</a:t>
            </a:r>
            <a:endParaRPr lang="en-US" sz="1200" dirty="0"/>
          </a:p>
          <a:p>
            <a:pPr marL="285750" lvl="0" indent="-285750">
              <a:buFont typeface="Arial" panose="020B0604020202020204" pitchFamily="34" charset="0"/>
              <a:buChar char="•"/>
            </a:pPr>
            <a:r>
              <a:rPr lang="pt-BR" sz="1200" dirty="0"/>
              <a:t>Se houve uma verificação de um documento de identificação com foto do participante, RL, testemunha. </a:t>
            </a:r>
            <a:endParaRPr lang="en-US" sz="1200" dirty="0"/>
          </a:p>
        </p:txBody>
      </p:sp>
      <p:sp>
        <p:nvSpPr>
          <p:cNvPr id="3" name="Rectangle 2">
            <a:extLst>
              <a:ext uri="{FF2B5EF4-FFF2-40B4-BE49-F238E27FC236}">
                <a16:creationId xmlns="" xmlns:a16="http://schemas.microsoft.com/office/drawing/2014/main" id="{05C22AD5-FA9F-6E45-888B-9700068DA466}"/>
              </a:ext>
            </a:extLst>
          </p:cNvPr>
          <p:cNvSpPr/>
          <p:nvPr/>
        </p:nvSpPr>
        <p:spPr>
          <a:xfrm>
            <a:off x="2940909" y="4144527"/>
            <a:ext cx="4572000" cy="738664"/>
          </a:xfrm>
          <a:prstGeom prst="rect">
            <a:avLst/>
          </a:prstGeom>
          <a:solidFill>
            <a:schemeClr val="accent4"/>
          </a:solidFill>
        </p:spPr>
        <p:txBody>
          <a:bodyPr>
            <a:spAutoFit/>
          </a:bodyPr>
          <a:lstStyle/>
          <a:p>
            <a:r>
              <a:rPr lang="pt-BR" b="1" dirty="0">
                <a:latin typeface="Arial" panose="020B0604020202020204" pitchFamily="34" charset="0"/>
                <a:ea typeface="Calibri" panose="020F0502020204030204" pitchFamily="34" charset="0"/>
              </a:rPr>
              <a:t>Observação: </a:t>
            </a:r>
            <a:r>
              <a:rPr lang="pt-BR" dirty="0">
                <a:latin typeface="Arial" panose="020B0604020202020204" pitchFamily="34" charset="0"/>
                <a:ea typeface="Calibri" panose="020F0502020204030204" pitchFamily="34" charset="0"/>
              </a:rPr>
              <a:t>Os documentos devem ficar guardados em local apropriado, de acesso restrito (com uso de fechadura) e protegido.</a:t>
            </a:r>
            <a:r>
              <a:rPr lang="en-US" dirty="0"/>
              <a:t> </a:t>
            </a:r>
          </a:p>
        </p:txBody>
      </p:sp>
      <p:pic>
        <p:nvPicPr>
          <p:cNvPr id="13" name="Picture 12">
            <a:extLst>
              <a:ext uri="{FF2B5EF4-FFF2-40B4-BE49-F238E27FC236}">
                <a16:creationId xmlns="" xmlns:a16="http://schemas.microsoft.com/office/drawing/2014/main" id="{472EBA66-FCDF-0B46-A74B-B7B162F87DA7}"/>
              </a:ext>
            </a:extLst>
          </p:cNvPr>
          <p:cNvPicPr>
            <a:picLocks noChangeAspect="1"/>
          </p:cNvPicPr>
          <p:nvPr/>
        </p:nvPicPr>
        <p:blipFill>
          <a:blip r:embed="rId3"/>
          <a:stretch>
            <a:fillRect/>
          </a:stretch>
        </p:blipFill>
        <p:spPr>
          <a:xfrm>
            <a:off x="1926356" y="4056658"/>
            <a:ext cx="914401" cy="914401"/>
          </a:xfrm>
          <a:prstGeom prst="rect">
            <a:avLst/>
          </a:prstGeom>
        </p:spPr>
      </p:pic>
      <p:sp>
        <p:nvSpPr>
          <p:cNvPr id="4" name="Rounded Rectangle 3">
            <a:extLst>
              <a:ext uri="{FF2B5EF4-FFF2-40B4-BE49-F238E27FC236}">
                <a16:creationId xmlns="" xmlns:a16="http://schemas.microsoft.com/office/drawing/2014/main" id="{EFDCFCED-D4CC-544F-8F4C-E9B84D7D63C6}"/>
              </a:ext>
            </a:extLst>
          </p:cNvPr>
          <p:cNvSpPr/>
          <p:nvPr/>
        </p:nvSpPr>
        <p:spPr>
          <a:xfrm>
            <a:off x="5486400" y="5018303"/>
            <a:ext cx="2026509" cy="6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Saiba</a:t>
            </a:r>
            <a:r>
              <a:rPr lang="en-US" dirty="0"/>
              <a:t> </a:t>
            </a:r>
            <a:r>
              <a:rPr lang="en-US" dirty="0" err="1"/>
              <a:t>mais</a:t>
            </a:r>
            <a:endParaRPr lang="en-US" dirty="0"/>
          </a:p>
        </p:txBody>
      </p:sp>
      <p:cxnSp>
        <p:nvCxnSpPr>
          <p:cNvPr id="6" name="Straight Arrow Connector 5">
            <a:extLst>
              <a:ext uri="{FF2B5EF4-FFF2-40B4-BE49-F238E27FC236}">
                <a16:creationId xmlns="" xmlns:a16="http://schemas.microsoft.com/office/drawing/2014/main" id="{30A4CFFE-A2D6-0A49-A18F-FCFD48E3F14E}"/>
              </a:ext>
            </a:extLst>
          </p:cNvPr>
          <p:cNvCxnSpPr/>
          <p:nvPr/>
        </p:nvCxnSpPr>
        <p:spPr>
          <a:xfrm flipV="1">
            <a:off x="7265773" y="4337222"/>
            <a:ext cx="1878080" cy="80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B9698F8E-A838-3642-8824-F21DCE260C26}"/>
              </a:ext>
            </a:extLst>
          </p:cNvPr>
          <p:cNvSpPr/>
          <p:nvPr/>
        </p:nvSpPr>
        <p:spPr>
          <a:xfrm>
            <a:off x="9094428" y="153900"/>
            <a:ext cx="1779372" cy="459727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 Termo de Consentimento Livre e Esclarecido é a principal pendência dos projetos analisados tanto nos </a:t>
            </a:r>
            <a:r>
              <a:rPr lang="pt-BR" dirty="0" smtClean="0"/>
              <a:t>CEP </a:t>
            </a:r>
            <a:r>
              <a:rPr lang="pt-BR" dirty="0"/>
              <a:t>quanto na </a:t>
            </a:r>
            <a:r>
              <a:rPr lang="pt-BR" dirty="0" err="1"/>
              <a:t>Conep</a:t>
            </a:r>
            <a:r>
              <a:rPr lang="pt-BR" dirty="0"/>
              <a:t>. Assim, é importante ao redigir um TCLE estar atento à linguagem utilizada, à adequação a sua população alvo e aos itens obrigatórios.</a:t>
            </a:r>
            <a:endParaRPr lang="en-US" dirty="0"/>
          </a:p>
          <a:p>
            <a:pPr algn="ct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grpSp>
        <p:nvGrpSpPr>
          <p:cNvPr id="6" name="Grupo 5"/>
          <p:cNvGrpSpPr/>
          <p:nvPr/>
        </p:nvGrpSpPr>
        <p:grpSpPr>
          <a:xfrm>
            <a:off x="-1" y="0"/>
            <a:ext cx="9228221" cy="5895474"/>
            <a:chOff x="-1" y="0"/>
            <a:chExt cx="9228221" cy="5895474"/>
          </a:xfrm>
        </p:grpSpPr>
        <p:pic>
          <p:nvPicPr>
            <p:cNvPr id="4" name="Imagem 3"/>
            <p:cNvPicPr>
              <a:picLocks noChangeAspect="1"/>
            </p:cNvPicPr>
            <p:nvPr/>
          </p:nvPicPr>
          <p:blipFill>
            <a:blip r:embed="rId3"/>
            <a:stretch>
              <a:fillRect/>
            </a:stretch>
          </p:blipFill>
          <p:spPr>
            <a:xfrm>
              <a:off x="-1" y="0"/>
              <a:ext cx="9228221" cy="5895474"/>
            </a:xfrm>
            <a:prstGeom prst="rect">
              <a:avLst/>
            </a:prstGeom>
          </p:spPr>
        </p:pic>
        <p:sp>
          <p:nvSpPr>
            <p:cNvPr id="5" name="Retângulo 4"/>
            <p:cNvSpPr/>
            <p:nvPr/>
          </p:nvSpPr>
          <p:spPr>
            <a:xfrm>
              <a:off x="7519737" y="481263"/>
              <a:ext cx="1443790" cy="108283"/>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b="1" dirty="0" smtClean="0">
                  <a:solidFill>
                    <a:srgbClr val="9D9D9D"/>
                  </a:solidFill>
                </a:rPr>
                <a:t>Introdução e Glossário</a:t>
              </a:r>
              <a:endParaRPr lang="pt-BR" sz="900" b="1" dirty="0">
                <a:solidFill>
                  <a:srgbClr val="9D9D9D"/>
                </a:solidFill>
              </a:endParaRPr>
            </a:p>
          </p:txBody>
        </p:sp>
      </p:grpSp>
      <p:sp>
        <p:nvSpPr>
          <p:cNvPr id="12" name="Google Shape;398;p61"/>
          <p:cNvSpPr/>
          <p:nvPr/>
        </p:nvSpPr>
        <p:spPr>
          <a:xfrm>
            <a:off x="7953153" y="-318977"/>
            <a:ext cx="1190847"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dirty="0">
                <a:solidFill>
                  <a:schemeClr val="lt1"/>
                </a:solidFill>
                <a:latin typeface="Arial"/>
                <a:ea typeface="Arial"/>
                <a:cs typeface="Arial"/>
                <a:sym typeface="Arial"/>
              </a:rPr>
              <a:t>Tela: </a:t>
            </a:r>
            <a:r>
              <a:rPr lang="pt-BR" sz="1200" b="0" i="0" u="none" strike="noStrike" cap="none" dirty="0" smtClean="0">
                <a:solidFill>
                  <a:schemeClr val="lt1"/>
                </a:solidFill>
                <a:latin typeface="Arial"/>
                <a:ea typeface="Arial"/>
                <a:cs typeface="Arial"/>
                <a:sym typeface="Arial"/>
              </a:rPr>
              <a:t>10</a:t>
            </a:r>
            <a:endParaRPr sz="1200" b="0" i="0" u="none" strike="noStrike" cap="none" dirty="0">
              <a:solidFill>
                <a:schemeClr val="lt1"/>
              </a:solidFill>
              <a:latin typeface="Arial"/>
              <a:ea typeface="Arial"/>
              <a:cs typeface="Arial"/>
              <a:sym typeface="Arial"/>
            </a:endParaRPr>
          </a:p>
        </p:txBody>
      </p:sp>
      <p:sp>
        <p:nvSpPr>
          <p:cNvPr id="13" name="Google Shape;396;p61"/>
          <p:cNvSpPr/>
          <p:nvPr/>
        </p:nvSpPr>
        <p:spPr>
          <a:xfrm>
            <a:off x="0" y="-318977"/>
            <a:ext cx="2371059"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dirty="0">
                <a:solidFill>
                  <a:schemeClr val="lt1"/>
                </a:solidFill>
                <a:latin typeface="Arial"/>
                <a:ea typeface="Arial"/>
                <a:cs typeface="Arial"/>
                <a:sym typeface="Arial"/>
              </a:rPr>
              <a:t>Interação: </a:t>
            </a:r>
            <a:r>
              <a:rPr lang="pt-BR" sz="1200" b="0" i="0" u="none" strike="noStrike" cap="none" dirty="0" smtClean="0">
                <a:solidFill>
                  <a:schemeClr val="lt1"/>
                </a:solidFill>
                <a:latin typeface="Arial"/>
                <a:ea typeface="Arial"/>
                <a:cs typeface="Arial"/>
                <a:sym typeface="Arial"/>
              </a:rPr>
              <a:t>Texto </a:t>
            </a:r>
            <a:r>
              <a:rPr lang="pt-BR" sz="1200" b="0" i="0" u="none" strike="noStrike" cap="none" dirty="0">
                <a:solidFill>
                  <a:schemeClr val="lt1"/>
                </a:solidFill>
                <a:latin typeface="Arial"/>
                <a:ea typeface="Arial"/>
                <a:cs typeface="Arial"/>
                <a:sym typeface="Arial"/>
              </a:rPr>
              <a:t>+ </a:t>
            </a:r>
            <a:r>
              <a:rPr lang="pt-BR" sz="1200" b="0" i="0" u="none" strike="noStrike" cap="none" dirty="0" smtClean="0">
                <a:solidFill>
                  <a:schemeClr val="lt1"/>
                </a:solidFill>
                <a:latin typeface="Arial"/>
                <a:ea typeface="Arial"/>
                <a:cs typeface="Arial"/>
                <a:sym typeface="Arial"/>
              </a:rPr>
              <a:t>Imagem</a:t>
            </a:r>
            <a:endParaRPr sz="1200" b="0" i="0" u="none" strike="noStrike" cap="none" dirty="0">
              <a:solidFill>
                <a:schemeClr val="lt1"/>
              </a:solidFill>
              <a:latin typeface="Arial"/>
              <a:ea typeface="Arial"/>
              <a:cs typeface="Arial"/>
              <a:sym typeface="Arial"/>
            </a:endParaRPr>
          </a:p>
        </p:txBody>
      </p:sp>
      <p:sp>
        <p:nvSpPr>
          <p:cNvPr id="14" name="Google Shape;397;p61"/>
          <p:cNvSpPr/>
          <p:nvPr/>
        </p:nvSpPr>
        <p:spPr>
          <a:xfrm>
            <a:off x="4150245" y="-318977"/>
            <a:ext cx="1485013"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2</a:t>
            </a:r>
            <a:endParaRPr sz="1200" b="0" i="0" u="none" strike="noStrike" cap="none">
              <a:solidFill>
                <a:schemeClr val="lt1"/>
              </a:solidFill>
              <a:latin typeface="Arial"/>
              <a:ea typeface="Arial"/>
              <a:cs typeface="Arial"/>
              <a:sym typeface="Arial"/>
            </a:endParaRPr>
          </a:p>
        </p:txBody>
      </p:sp>
      <p:sp>
        <p:nvSpPr>
          <p:cNvPr id="16" name="Google Shape;399;p61"/>
          <p:cNvSpPr txBox="1"/>
          <p:nvPr/>
        </p:nvSpPr>
        <p:spPr>
          <a:xfrm>
            <a:off x="915219" y="1673281"/>
            <a:ext cx="2619052" cy="743639"/>
          </a:xfrm>
          <a:prstGeom prst="rect">
            <a:avLst/>
          </a:prstGeom>
          <a:solidFill>
            <a:schemeClr val="bg1"/>
          </a:solidFill>
          <a:ln>
            <a:noFill/>
          </a:ln>
        </p:spPr>
        <p:txBody>
          <a:bodyPr spcFirstLastPara="1" wrap="square" lIns="91425" tIns="45700" rIns="91425" bIns="45700" anchor="t" anchorCtr="0">
            <a:noAutofit/>
          </a:bodyPr>
          <a:lstStyle/>
          <a:p>
            <a:pPr>
              <a:buSzPts val="2000"/>
            </a:pPr>
            <a:r>
              <a:rPr lang="pt-BR" sz="2000" b="1" dirty="0" smtClean="0">
                <a:solidFill>
                  <a:srgbClr val="00A9B2"/>
                </a:solidFill>
              </a:rPr>
              <a:t>Conclusão</a:t>
            </a:r>
            <a:endParaRPr lang="pt-BR" sz="2000" b="1" dirty="0">
              <a:solidFill>
                <a:srgbClr val="00A9B2"/>
              </a:solidFill>
            </a:endParaRPr>
          </a:p>
        </p:txBody>
      </p:sp>
      <p:sp>
        <p:nvSpPr>
          <p:cNvPr id="17" name="Google Shape;388;p60"/>
          <p:cNvSpPr txBox="1"/>
          <p:nvPr/>
        </p:nvSpPr>
        <p:spPr>
          <a:xfrm>
            <a:off x="897340" y="2416920"/>
            <a:ext cx="3252905" cy="1498133"/>
          </a:xfrm>
          <a:prstGeom prst="rect">
            <a:avLst/>
          </a:prstGeom>
          <a:solidFill>
            <a:schemeClr val="bg1"/>
          </a:solidFill>
          <a:ln>
            <a:noFill/>
          </a:ln>
        </p:spPr>
        <p:txBody>
          <a:bodyPr spcFirstLastPara="1" wrap="square" lIns="91425" tIns="45700" rIns="91425" bIns="45700" anchor="t" anchorCtr="0">
            <a:noAutofit/>
          </a:bodyPr>
          <a:lstStyle/>
          <a:p>
            <a:r>
              <a:rPr lang="pt-BR" sz="1200" dirty="0" smtClean="0">
                <a:solidFill>
                  <a:srgbClr val="808284"/>
                </a:solidFill>
              </a:rPr>
              <a:t>Neste módulo, </a:t>
            </a:r>
            <a:r>
              <a:rPr lang="pt-BR" sz="1200" dirty="0">
                <a:solidFill>
                  <a:srgbClr val="808284"/>
                </a:solidFill>
              </a:rPr>
              <a:t>você aprendeu o papel dos participantes de </a:t>
            </a:r>
            <a:r>
              <a:rPr lang="pt-BR" sz="1200" dirty="0" smtClean="0">
                <a:solidFill>
                  <a:srgbClr val="808284"/>
                </a:solidFill>
              </a:rPr>
              <a:t>pesquisa </a:t>
            </a:r>
            <a:r>
              <a:rPr lang="pt-BR" sz="1200" dirty="0">
                <a:solidFill>
                  <a:srgbClr val="808284"/>
                </a:solidFill>
              </a:rPr>
              <a:t>e </a:t>
            </a:r>
            <a:r>
              <a:rPr lang="pt-BR" sz="1200" dirty="0" smtClean="0">
                <a:solidFill>
                  <a:srgbClr val="808284"/>
                </a:solidFill>
              </a:rPr>
              <a:t>os </a:t>
            </a:r>
            <a:r>
              <a:rPr lang="pt-BR" sz="1200" dirty="0">
                <a:solidFill>
                  <a:srgbClr val="808284"/>
                </a:solidFill>
              </a:rPr>
              <a:t>principais passos </a:t>
            </a:r>
            <a:r>
              <a:rPr lang="pt-BR" sz="1200" dirty="0" smtClean="0">
                <a:solidFill>
                  <a:srgbClr val="808284"/>
                </a:solidFill>
              </a:rPr>
              <a:t>para desenvolver </a:t>
            </a:r>
            <a:r>
              <a:rPr lang="pt-BR" sz="1200" dirty="0">
                <a:solidFill>
                  <a:srgbClr val="808284"/>
                </a:solidFill>
              </a:rPr>
              <a:t>a sua habilidade na elaboração do </a:t>
            </a:r>
            <a:r>
              <a:rPr lang="pt-BR" sz="1200" dirty="0" smtClean="0">
                <a:solidFill>
                  <a:srgbClr val="808284"/>
                </a:solidFill>
              </a:rPr>
              <a:t>TCLE/TALE.</a:t>
            </a:r>
          </a:p>
          <a:p>
            <a:endParaRPr lang="pt-BR" sz="1200" dirty="0">
              <a:solidFill>
                <a:srgbClr val="808284"/>
              </a:solidFill>
            </a:endParaRPr>
          </a:p>
          <a:p>
            <a:r>
              <a:rPr lang="pt-BR" sz="1200" dirty="0">
                <a:solidFill>
                  <a:srgbClr val="808284"/>
                </a:solidFill>
              </a:rPr>
              <a:t>Agora, faça os exercícios de fixação para apoiar seu aprendizado!</a:t>
            </a:r>
          </a:p>
          <a:p>
            <a:pPr marL="0" marR="0" lvl="0" indent="0" rtl="0">
              <a:lnSpc>
                <a:spcPct val="100000"/>
              </a:lnSpc>
              <a:spcBef>
                <a:spcPts val="0"/>
              </a:spcBef>
              <a:spcAft>
                <a:spcPts val="0"/>
              </a:spcAft>
              <a:buClr>
                <a:srgbClr val="000000"/>
              </a:buClr>
              <a:buSzPts val="1600"/>
              <a:buFont typeface="Arial"/>
              <a:buNone/>
            </a:pPr>
            <a:endParaRPr lang="pt-BR" sz="1200" dirty="0" smtClean="0">
              <a:solidFill>
                <a:srgbClr val="808284"/>
              </a:solidFill>
            </a:endParaRPr>
          </a:p>
          <a:p>
            <a:pPr marL="0" marR="0" lvl="0" indent="0" rtl="0">
              <a:lnSpc>
                <a:spcPct val="100000"/>
              </a:lnSpc>
              <a:spcBef>
                <a:spcPts val="0"/>
              </a:spcBef>
              <a:spcAft>
                <a:spcPts val="0"/>
              </a:spcAft>
              <a:buClr>
                <a:srgbClr val="000000"/>
              </a:buClr>
              <a:buSzPts val="1600"/>
              <a:buFont typeface="Arial"/>
              <a:buNone/>
            </a:pPr>
            <a:endParaRPr sz="1200" dirty="0">
              <a:solidFill>
                <a:srgbClr val="808284"/>
              </a:solidFill>
            </a:endParaRPr>
          </a:p>
          <a:p>
            <a:pPr marL="0" marR="0" lvl="0" indent="0" rtl="0">
              <a:lnSpc>
                <a:spcPct val="100000"/>
              </a:lnSpc>
              <a:spcBef>
                <a:spcPts val="0"/>
              </a:spcBef>
              <a:spcAft>
                <a:spcPts val="0"/>
              </a:spcAft>
              <a:buClr>
                <a:srgbClr val="000000"/>
              </a:buClr>
              <a:buSzPts val="1600"/>
              <a:buFont typeface="Arial"/>
              <a:buNone/>
            </a:pPr>
            <a:r>
              <a:rPr lang="pt-BR" sz="1200" dirty="0">
                <a:solidFill>
                  <a:srgbClr val="808284"/>
                </a:solidFill>
              </a:rPr>
              <a:t> </a:t>
            </a:r>
            <a:endParaRPr sz="1200" dirty="0">
              <a:solidFill>
                <a:srgbClr val="808284"/>
              </a:solidFill>
            </a:endParaRPr>
          </a:p>
        </p:txBody>
      </p:sp>
      <p:sp>
        <p:nvSpPr>
          <p:cNvPr id="7" name="Retângulo 6"/>
          <p:cNvSpPr/>
          <p:nvPr/>
        </p:nvSpPr>
        <p:spPr>
          <a:xfrm>
            <a:off x="4105771" y="865449"/>
            <a:ext cx="4508839" cy="4164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1">
            <a:extLst>
              <a:ext uri="{FF2B5EF4-FFF2-40B4-BE49-F238E27FC236}">
                <a16:creationId xmlns="" xmlns:a16="http://schemas.microsoft.com/office/drawing/2014/main" id="{62396A5C-8415-5546-9796-A212FB517515}"/>
              </a:ext>
            </a:extLst>
          </p:cNvPr>
          <p:cNvPicPr>
            <a:picLocks noChangeAspect="1"/>
          </p:cNvPicPr>
          <p:nvPr/>
        </p:nvPicPr>
        <p:blipFill>
          <a:blip r:embed="rId4"/>
          <a:stretch>
            <a:fillRect/>
          </a:stretch>
        </p:blipFill>
        <p:spPr>
          <a:xfrm>
            <a:off x="5293246" y="1924685"/>
            <a:ext cx="2543974" cy="2505498"/>
          </a:xfrm>
          <a:prstGeom prst="rect">
            <a:avLst/>
          </a:prstGeom>
        </p:spPr>
      </p:pic>
    </p:spTree>
    <p:extLst>
      <p:ext uri="{BB962C8B-B14F-4D97-AF65-F5344CB8AC3E}">
        <p14:creationId xmlns:p14="http://schemas.microsoft.com/office/powerpoint/2010/main" val="148377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415845" y="223781"/>
            <a:ext cx="6489290" cy="4616648"/>
          </a:xfrm>
          <a:prstGeom prst="rect">
            <a:avLst/>
          </a:prstGeom>
        </p:spPr>
        <p:txBody>
          <a:bodyPr wrap="square">
            <a:spAutoFit/>
          </a:bodyPr>
          <a:lstStyle/>
          <a:p>
            <a:r>
              <a:rPr lang="pt-BR" dirty="0"/>
              <a:t>1.	Você tem um conhecido que está com catarata e que no momento não está conseguindo ler. Ele o chama para acompanhá-lo em uma consulta no centro de pesquisa pois a equipe informou que </a:t>
            </a:r>
            <a:r>
              <a:rPr lang="pt-BR" dirty="0" smtClean="0"/>
              <a:t>iriam </a:t>
            </a:r>
            <a:r>
              <a:rPr lang="pt-BR" dirty="0"/>
              <a:t>convidá-lo para uma nova modalidade de cirurgia, parte de uma pesquisa e que precisaria de um acompanhante. Como você acabou de ler todo o conteúdo deste módulo, pode tranquilizar o seu amigo e explicar que a equipe exporia as questões da pesquisa por meio de um instrumento chamado ( ______________________________) e que você seria uma (______________________________)</a:t>
            </a:r>
          </a:p>
          <a:p>
            <a:r>
              <a:rPr lang="pt-BR" dirty="0"/>
              <a:t>Dentre o quadro de palavras abaixo arraste as que se encaixam nas lacunas.</a:t>
            </a:r>
          </a:p>
          <a:p>
            <a:r>
              <a:rPr lang="pt-BR" dirty="0"/>
              <a:t>[</a:t>
            </a:r>
            <a:r>
              <a:rPr lang="pt-BR" b="1" dirty="0"/>
              <a:t>Inserir um quadro com as Palavras</a:t>
            </a:r>
            <a:r>
              <a:rPr lang="pt-BR" dirty="0"/>
              <a:t>]</a:t>
            </a:r>
          </a:p>
          <a:p>
            <a:r>
              <a:rPr lang="pt-BR" dirty="0"/>
              <a:t>Termo de Consentimento Livre e Esclarecido</a:t>
            </a:r>
          </a:p>
          <a:p>
            <a:r>
              <a:rPr lang="pt-BR" dirty="0"/>
              <a:t>Termo de Assentimento Livre e Esclarecido</a:t>
            </a:r>
          </a:p>
          <a:p>
            <a:r>
              <a:rPr lang="pt-BR" dirty="0"/>
              <a:t>Contrato de Pesquisa</a:t>
            </a:r>
          </a:p>
          <a:p>
            <a:r>
              <a:rPr lang="pt-BR" dirty="0"/>
              <a:t>Testemunha ocular</a:t>
            </a:r>
          </a:p>
          <a:p>
            <a:r>
              <a:rPr lang="pt-BR" dirty="0"/>
              <a:t>Testemunha imparcial</a:t>
            </a:r>
          </a:p>
          <a:p>
            <a:r>
              <a:rPr lang="pt-BR" dirty="0"/>
              <a:t>Testemunha parcial</a:t>
            </a:r>
          </a:p>
          <a:p>
            <a:r>
              <a:rPr lang="pt-BR" b="1" dirty="0"/>
              <a:t>Resposta correta</a:t>
            </a:r>
            <a:r>
              <a:rPr lang="pt-BR" dirty="0"/>
              <a:t>: na primeira lacuna Termo de Consentimento Livre e Esclarecido</a:t>
            </a:r>
          </a:p>
          <a:p>
            <a:r>
              <a:rPr lang="pt-BR" dirty="0"/>
              <a:t>E na segunda lacuna Testemunha imparcial</a:t>
            </a:r>
          </a:p>
          <a:p>
            <a:endParaRPr lang="pt-BR" dirty="0"/>
          </a:p>
        </p:txBody>
      </p:sp>
    </p:spTree>
    <p:extLst>
      <p:ext uri="{BB962C8B-B14F-4D97-AF65-F5344CB8AC3E}">
        <p14:creationId xmlns:p14="http://schemas.microsoft.com/office/powerpoint/2010/main" val="4161625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482213" y="1224117"/>
            <a:ext cx="6445045" cy="2462213"/>
          </a:xfrm>
          <a:prstGeom prst="rect">
            <a:avLst/>
          </a:prstGeom>
        </p:spPr>
        <p:txBody>
          <a:bodyPr wrap="square">
            <a:spAutoFit/>
          </a:bodyPr>
          <a:lstStyle/>
          <a:p>
            <a:r>
              <a:rPr lang="pt-BR" dirty="0"/>
              <a:t>2.	Marque a alternativa correta</a:t>
            </a:r>
          </a:p>
          <a:p>
            <a:r>
              <a:rPr lang="pt-BR" dirty="0"/>
              <a:t>Você foi com o seu conhecido na consulta. Após todas as explicações fornecidas sobre a pesquisa, ele aceitou o convite à participação e perguntou a equipe se ele poderia em algum momento desistir da mesma. A equipe respondeu que (  )SIM (  )NÃO </a:t>
            </a:r>
            <a:r>
              <a:rPr lang="pt-BR" dirty="0" smtClean="0"/>
              <a:t>.</a:t>
            </a:r>
          </a:p>
          <a:p>
            <a:endParaRPr lang="pt-BR" dirty="0" smtClean="0"/>
          </a:p>
          <a:p>
            <a:r>
              <a:rPr lang="pt-BR" dirty="0" smtClean="0"/>
              <a:t> </a:t>
            </a:r>
            <a:r>
              <a:rPr lang="pt-BR" dirty="0"/>
              <a:t>Esta pergunta remete aos direitos do participante de pesquisa. Aproveite e faça uma revisão. </a:t>
            </a:r>
            <a:endParaRPr lang="pt-BR" dirty="0" smtClean="0"/>
          </a:p>
          <a:p>
            <a:endParaRPr lang="pt-BR" dirty="0"/>
          </a:p>
          <a:p>
            <a:r>
              <a:rPr lang="pt-BR" dirty="0"/>
              <a:t>[</a:t>
            </a:r>
            <a:r>
              <a:rPr lang="pt-BR" b="1" dirty="0"/>
              <a:t>Inserir um link que vá para o </a:t>
            </a:r>
            <a:r>
              <a:rPr lang="pt-BR" b="1" dirty="0" smtClean="0"/>
              <a:t>conteúdo do slide 8</a:t>
            </a:r>
            <a:r>
              <a:rPr lang="pt-BR" dirty="0" smtClean="0"/>
              <a:t>]</a:t>
            </a:r>
            <a:endParaRPr lang="pt-BR" dirty="0"/>
          </a:p>
          <a:p>
            <a:r>
              <a:rPr lang="pt-BR" dirty="0"/>
              <a:t>Resposta correta: sim</a:t>
            </a:r>
          </a:p>
        </p:txBody>
      </p:sp>
    </p:spTree>
    <p:extLst>
      <p:ext uri="{BB962C8B-B14F-4D97-AF65-F5344CB8AC3E}">
        <p14:creationId xmlns:p14="http://schemas.microsoft.com/office/powerpoint/2010/main" val="52244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409575" y="552348"/>
            <a:ext cx="7886700" cy="1264046"/>
          </a:xfrm>
        </p:spPr>
        <p:txBody>
          <a:bodyPr/>
          <a:lstStyle/>
          <a:p>
            <a:r>
              <a:rPr lang="pt-BR" dirty="0" smtClean="0"/>
              <a:t>3. </a:t>
            </a:r>
            <a:r>
              <a:rPr lang="pt-BR" dirty="0"/>
              <a:t>Após um período o seu conhecido lhe comunicou que devido ao aumento da passagem do metrô, ele estava com dificuldade de ir ao centro de pesquisa. Você orientou que ele comunicasse o fato a equipe do estudo e o orientou </a:t>
            </a:r>
            <a:r>
              <a:rPr lang="pt-BR" dirty="0" smtClean="0"/>
              <a:t>a </a:t>
            </a:r>
            <a:r>
              <a:rPr lang="pt-BR" dirty="0"/>
              <a:t>pedir o ressarcimento dos gastos para ir as consultas da pesquisa. Cabe a equipe ressarcir os </a:t>
            </a:r>
            <a:r>
              <a:rPr lang="pt-BR" dirty="0" smtClean="0"/>
              <a:t>gastos?</a:t>
            </a:r>
          </a:p>
          <a:p>
            <a:r>
              <a:rPr lang="pt-BR" dirty="0"/>
              <a:t>Marque a alternativa correta</a:t>
            </a:r>
            <a:br>
              <a:rPr lang="pt-BR" dirty="0"/>
            </a:br>
            <a:endParaRPr lang="pt-BR" dirty="0" smtClean="0"/>
          </a:p>
          <a:p>
            <a:r>
              <a:rPr lang="pt-BR" dirty="0"/>
              <a:t>( )</a:t>
            </a:r>
            <a:r>
              <a:rPr lang="pt-BR" dirty="0">
                <a:solidFill>
                  <a:schemeClr val="accent6"/>
                </a:solidFill>
              </a:rPr>
              <a:t>SIM</a:t>
            </a:r>
            <a:r>
              <a:rPr lang="pt-BR" dirty="0"/>
              <a:t> ( )</a:t>
            </a:r>
            <a:r>
              <a:rPr lang="pt-BR" dirty="0" smtClean="0"/>
              <a:t>NÃO</a:t>
            </a:r>
          </a:p>
          <a:p>
            <a:endParaRPr lang="pt-BR" dirty="0"/>
          </a:p>
          <a:p>
            <a:r>
              <a:rPr lang="pt-BR" dirty="0" smtClean="0"/>
              <a:t>Feedback</a:t>
            </a:r>
          </a:p>
          <a:p>
            <a:r>
              <a:rPr lang="pt-BR" dirty="0"/>
              <a:t>Esta pergunta é relacionada aos direitos do participante de pesquisa. Aproveite e faça uma revisão.</a:t>
            </a:r>
            <a:br>
              <a:rPr lang="pt-BR" dirty="0"/>
            </a:br>
            <a:r>
              <a:rPr lang="pt-BR" dirty="0"/>
              <a:t/>
            </a:r>
            <a:br>
              <a:rPr lang="pt-BR" dirty="0"/>
            </a:br>
            <a:r>
              <a:rPr lang="pt-BR" dirty="0"/>
              <a:t>[Inserir um link que vá para o conteúdo do slide </a:t>
            </a:r>
            <a:r>
              <a:rPr lang="pt-BR" dirty="0" smtClean="0"/>
              <a:t>7]</a:t>
            </a:r>
            <a:endParaRPr lang="pt-BR" dirty="0"/>
          </a:p>
        </p:txBody>
      </p:sp>
    </p:spTree>
    <p:extLst>
      <p:ext uri="{BB962C8B-B14F-4D97-AF65-F5344CB8AC3E}">
        <p14:creationId xmlns:p14="http://schemas.microsoft.com/office/powerpoint/2010/main" val="40201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89935" y="257761"/>
            <a:ext cx="7388942" cy="3539430"/>
          </a:xfrm>
          <a:prstGeom prst="rect">
            <a:avLst/>
          </a:prstGeom>
        </p:spPr>
        <p:txBody>
          <a:bodyPr wrap="square">
            <a:spAutoFit/>
          </a:bodyPr>
          <a:lstStyle/>
          <a:p>
            <a:r>
              <a:rPr lang="pt-BR" dirty="0"/>
              <a:t>3.	Marque a alternativa correta</a:t>
            </a:r>
          </a:p>
          <a:p>
            <a:r>
              <a:rPr lang="pt-BR" dirty="0"/>
              <a:t>A pesquisa em que o seu amigo irá participar terá armazenamento de parte das amostras do sangue coletado na avaliação inicial. A equipe explicou que iria para um </a:t>
            </a:r>
            <a:r>
              <a:rPr lang="pt-BR" dirty="0" err="1"/>
              <a:t>biorrepositório</a:t>
            </a:r>
            <a:r>
              <a:rPr lang="pt-BR" dirty="0"/>
              <a:t>. Segundo a resolução sobre este tema é adequado afirmar que no TCLE deve constar que:</a:t>
            </a:r>
          </a:p>
          <a:p>
            <a:r>
              <a:rPr lang="pt-BR" dirty="0"/>
              <a:t>A (   ) o armazenamento de material biológico humano, é permitido pelo período compatível com o cronograma da pesquisa em um prazo de até 5 anos e que o participante poderá ser chamado para consentir na nova pesquisa.</a:t>
            </a:r>
          </a:p>
          <a:p>
            <a:r>
              <a:rPr lang="pt-BR" dirty="0"/>
              <a:t>B (   ) o armazenamento de material biológico humano, é permitido pelo período compatível com o cronograma da pesquisa em um prazo de até 10 anos e que o participante será chamado para consentir na nova pesquisa.</a:t>
            </a:r>
          </a:p>
          <a:p>
            <a:r>
              <a:rPr lang="pt-BR" dirty="0"/>
              <a:t>C (   ) o armazenamento de material biológico humano, é permitido pelo período compatível com o cronograma da pesquisa em um prazo de até 10 anos e que o Comitê de Ética em Pesquisa sempre autoriza o seu uso sem o consentimento do participante.</a:t>
            </a:r>
          </a:p>
          <a:p>
            <a:r>
              <a:rPr lang="pt-BR" b="1" dirty="0"/>
              <a:t>Resposta correta: B</a:t>
            </a:r>
          </a:p>
          <a:p>
            <a:r>
              <a:rPr lang="pt-BR" dirty="0" smtClean="0"/>
              <a:t>Se clicar em qualquer outra deve aparecer: Verifique o conteúdo referente ao armazenamento de material biológico humano no slide 19</a:t>
            </a:r>
            <a:endParaRPr lang="pt-BR" dirty="0"/>
          </a:p>
        </p:txBody>
      </p:sp>
      <p:pic>
        <p:nvPicPr>
          <p:cNvPr id="3" name="Imagem 2"/>
          <p:cNvPicPr>
            <a:picLocks noChangeAspect="1"/>
          </p:cNvPicPr>
          <p:nvPr/>
        </p:nvPicPr>
        <p:blipFill>
          <a:blip r:embed="rId3"/>
          <a:stretch>
            <a:fillRect/>
          </a:stretch>
        </p:blipFill>
        <p:spPr>
          <a:xfrm>
            <a:off x="0" y="0"/>
            <a:ext cx="9144000" cy="5778500"/>
          </a:xfrm>
          <a:prstGeom prst="rect">
            <a:avLst/>
          </a:prstGeom>
        </p:spPr>
      </p:pic>
      <p:sp>
        <p:nvSpPr>
          <p:cNvPr id="5" name="Retângulo 4"/>
          <p:cNvSpPr/>
          <p:nvPr/>
        </p:nvSpPr>
        <p:spPr>
          <a:xfrm>
            <a:off x="3236495" y="3176337"/>
            <a:ext cx="3043989" cy="505326"/>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713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p:nvPr/>
        </p:nvSpPr>
        <p:spPr>
          <a:xfrm>
            <a:off x="0" y="-318977"/>
            <a:ext cx="2371059"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Text + Hotspot Image</a:t>
            </a:r>
            <a:endParaRPr sz="1200" b="0" i="0" u="none" strike="noStrike" cap="none">
              <a:solidFill>
                <a:schemeClr val="lt1"/>
              </a:solidFill>
              <a:latin typeface="Arial"/>
              <a:ea typeface="Arial"/>
              <a:cs typeface="Arial"/>
              <a:sym typeface="Arial"/>
            </a:endParaRPr>
          </a:p>
        </p:txBody>
      </p:sp>
      <p:sp>
        <p:nvSpPr>
          <p:cNvPr id="397" name="Google Shape;397;p61"/>
          <p:cNvSpPr/>
          <p:nvPr/>
        </p:nvSpPr>
        <p:spPr>
          <a:xfrm>
            <a:off x="4150245" y="-318977"/>
            <a:ext cx="1485013"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2</a:t>
            </a:r>
            <a:endParaRPr sz="1200" b="0" i="0" u="none" strike="noStrike" cap="none">
              <a:solidFill>
                <a:schemeClr val="lt1"/>
              </a:solidFill>
              <a:latin typeface="Arial"/>
              <a:ea typeface="Arial"/>
              <a:cs typeface="Arial"/>
              <a:sym typeface="Arial"/>
            </a:endParaRPr>
          </a:p>
        </p:txBody>
      </p:sp>
      <p:sp>
        <p:nvSpPr>
          <p:cNvPr id="398" name="Google Shape;398;p61"/>
          <p:cNvSpPr/>
          <p:nvPr/>
        </p:nvSpPr>
        <p:spPr>
          <a:xfrm>
            <a:off x="7953153" y="-318977"/>
            <a:ext cx="1190847" cy="318977"/>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3</a:t>
            </a:r>
            <a:endParaRPr sz="1200" b="0" i="0" u="none" strike="noStrike" cap="none">
              <a:solidFill>
                <a:schemeClr val="lt1"/>
              </a:solidFill>
              <a:latin typeface="Arial"/>
              <a:ea typeface="Arial"/>
              <a:cs typeface="Arial"/>
              <a:sym typeface="Arial"/>
            </a:endParaRPr>
          </a:p>
        </p:txBody>
      </p:sp>
      <p:sp>
        <p:nvSpPr>
          <p:cNvPr id="399" name="Google Shape;399;p61"/>
          <p:cNvSpPr txBox="1"/>
          <p:nvPr/>
        </p:nvSpPr>
        <p:spPr>
          <a:xfrm>
            <a:off x="239232" y="443335"/>
            <a:ext cx="391101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1" i="0" u="none" strike="noStrike" cap="none" dirty="0">
                <a:solidFill>
                  <a:srgbClr val="808284"/>
                </a:solidFill>
                <a:latin typeface="Arial"/>
                <a:ea typeface="Arial"/>
                <a:cs typeface="Arial"/>
                <a:sym typeface="Arial"/>
              </a:rPr>
              <a:t>Introdução</a:t>
            </a:r>
            <a:endParaRPr sz="2000" b="1" i="0" u="none" strike="noStrike" cap="none" dirty="0">
              <a:solidFill>
                <a:srgbClr val="808284"/>
              </a:solidFill>
              <a:latin typeface="Arial"/>
              <a:ea typeface="Arial"/>
              <a:cs typeface="Arial"/>
              <a:sym typeface="Arial"/>
            </a:endParaRPr>
          </a:p>
        </p:txBody>
      </p:sp>
      <p:sp>
        <p:nvSpPr>
          <p:cNvPr id="400" name="Google Shape;400;p61"/>
          <p:cNvSpPr txBox="1"/>
          <p:nvPr/>
        </p:nvSpPr>
        <p:spPr>
          <a:xfrm>
            <a:off x="239225" y="1286775"/>
            <a:ext cx="4716000" cy="338700"/>
          </a:xfrm>
          <a:prstGeom prst="rect">
            <a:avLst/>
          </a:prstGeom>
          <a:noFill/>
          <a:ln>
            <a:noFill/>
          </a:ln>
        </p:spPr>
        <p:txBody>
          <a:bodyPr spcFirstLastPara="1" wrap="square" lIns="91425" tIns="45700" rIns="91425" bIns="45700" anchor="t" anchorCtr="0">
            <a:noAutofit/>
          </a:bodyPr>
          <a:lstStyle/>
          <a:p>
            <a:pPr lvl="0">
              <a:buSzPts val="1600"/>
            </a:pPr>
            <a:r>
              <a:rPr lang="pt-BR" sz="1600" b="0" i="0" u="none" strike="noStrike" cap="none" dirty="0">
                <a:solidFill>
                  <a:srgbClr val="808284"/>
                </a:solidFill>
                <a:latin typeface="Arial"/>
                <a:ea typeface="Arial"/>
                <a:cs typeface="Arial"/>
                <a:sym typeface="Arial"/>
              </a:rPr>
              <a:t>Você acha possível fazer uma </a:t>
            </a:r>
            <a:r>
              <a:rPr lang="pt-BR" sz="1600" dirty="0">
                <a:solidFill>
                  <a:srgbClr val="808284"/>
                </a:solidFill>
              </a:rPr>
              <a:t>pesquisa clínica </a:t>
            </a:r>
            <a:r>
              <a:rPr lang="pt-BR" sz="1600" b="0" i="0" u="none" strike="noStrike" cap="none" dirty="0" smtClean="0">
                <a:solidFill>
                  <a:srgbClr val="808284"/>
                </a:solidFill>
                <a:latin typeface="Arial"/>
                <a:ea typeface="Arial"/>
                <a:cs typeface="Arial"/>
                <a:sym typeface="Arial"/>
              </a:rPr>
              <a:t>sem </a:t>
            </a:r>
            <a:r>
              <a:rPr lang="pt-BR" sz="1600" b="0" i="0" u="none" strike="noStrike" cap="none" dirty="0">
                <a:solidFill>
                  <a:srgbClr val="808284"/>
                </a:solidFill>
                <a:latin typeface="Arial"/>
                <a:ea typeface="Arial"/>
                <a:cs typeface="Arial"/>
                <a:sym typeface="Arial"/>
              </a:rPr>
              <a:t>os participantes dela?</a:t>
            </a: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p:txBody>
      </p:sp>
      <p:sp>
        <p:nvSpPr>
          <p:cNvPr id="401" name="Google Shape;401;p61"/>
          <p:cNvSpPr txBox="1"/>
          <p:nvPr/>
        </p:nvSpPr>
        <p:spPr>
          <a:xfrm>
            <a:off x="239225" y="1976500"/>
            <a:ext cx="4019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pt-BR" sz="1600" b="1" dirty="0">
                <a:solidFill>
                  <a:srgbClr val="009590"/>
                </a:solidFill>
              </a:rPr>
              <a:t>Selecione uma resposta.</a:t>
            </a:r>
            <a:endParaRPr sz="1600" b="1" i="0" u="none" strike="noStrike" cap="none" dirty="0">
              <a:solidFill>
                <a:srgbClr val="009590"/>
              </a:solidFill>
              <a:latin typeface="Arial"/>
              <a:ea typeface="Arial"/>
              <a:cs typeface="Arial"/>
              <a:sym typeface="Arial"/>
            </a:endParaRPr>
          </a:p>
        </p:txBody>
      </p:sp>
      <p:pic>
        <p:nvPicPr>
          <p:cNvPr id="402" name="Google Shape;402;p61"/>
          <p:cNvPicPr preferRelativeResize="0"/>
          <p:nvPr/>
        </p:nvPicPr>
        <p:blipFill rotWithShape="1">
          <a:blip r:embed="rId3">
            <a:alphaModFix/>
          </a:blip>
          <a:srcRect/>
          <a:stretch/>
        </p:blipFill>
        <p:spPr>
          <a:xfrm>
            <a:off x="4885377" y="1399677"/>
            <a:ext cx="4219376" cy="3000445"/>
          </a:xfrm>
          <a:prstGeom prst="rect">
            <a:avLst/>
          </a:prstGeom>
          <a:noFill/>
          <a:ln>
            <a:noFill/>
          </a:ln>
        </p:spPr>
      </p:pic>
      <p:sp>
        <p:nvSpPr>
          <p:cNvPr id="403" name="Google Shape;403;p61"/>
          <p:cNvSpPr/>
          <p:nvPr/>
        </p:nvSpPr>
        <p:spPr>
          <a:xfrm>
            <a:off x="411575" y="2561200"/>
            <a:ext cx="707700" cy="338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b="1" dirty="0">
                <a:solidFill>
                  <a:srgbClr val="FFFFFF"/>
                </a:solidFill>
              </a:rPr>
              <a:t>SIM</a:t>
            </a:r>
            <a:endParaRPr b="1" dirty="0">
              <a:solidFill>
                <a:srgbClr val="FFFFFF"/>
              </a:solidFill>
            </a:endParaRPr>
          </a:p>
        </p:txBody>
      </p:sp>
      <p:sp>
        <p:nvSpPr>
          <p:cNvPr id="404" name="Google Shape;404;p61"/>
          <p:cNvSpPr/>
          <p:nvPr/>
        </p:nvSpPr>
        <p:spPr>
          <a:xfrm>
            <a:off x="411575" y="3125175"/>
            <a:ext cx="707700" cy="3387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b="1" dirty="0">
                <a:solidFill>
                  <a:srgbClr val="FFFFFF"/>
                </a:solidFill>
              </a:rPr>
              <a:t>NÃO</a:t>
            </a:r>
            <a:endParaRPr b="1" dirty="0">
              <a:solidFill>
                <a:srgbClr val="FFFFFF"/>
              </a:solidFill>
            </a:endParaRPr>
          </a:p>
        </p:txBody>
      </p:sp>
      <p:sp>
        <p:nvSpPr>
          <p:cNvPr id="2" name="Rectangle 1">
            <a:extLst>
              <a:ext uri="{FF2B5EF4-FFF2-40B4-BE49-F238E27FC236}">
                <a16:creationId xmlns="" xmlns:a16="http://schemas.microsoft.com/office/drawing/2014/main" id="{DBC41D3E-6CFD-2841-9168-2C8C7CC91516}"/>
              </a:ext>
            </a:extLst>
          </p:cNvPr>
          <p:cNvSpPr/>
          <p:nvPr/>
        </p:nvSpPr>
        <p:spPr>
          <a:xfrm>
            <a:off x="239225" y="3689150"/>
            <a:ext cx="4463404" cy="9362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Não</a:t>
            </a:r>
            <a:r>
              <a:rPr lang="en-US" dirty="0"/>
              <a:t> </a:t>
            </a:r>
            <a:r>
              <a:rPr lang="en-US" dirty="0" err="1"/>
              <a:t>é</a:t>
            </a:r>
            <a:r>
              <a:rPr lang="en-US" dirty="0"/>
              <a:t> </a:t>
            </a:r>
            <a:r>
              <a:rPr lang="en-US" dirty="0" err="1"/>
              <a:t>possível</a:t>
            </a:r>
            <a:r>
              <a:rPr lang="en-US" dirty="0"/>
              <a:t>! </a:t>
            </a:r>
            <a:r>
              <a:rPr lang="en-US" dirty="0" err="1"/>
              <a:t>Os</a:t>
            </a:r>
            <a:r>
              <a:rPr lang="en-US" dirty="0"/>
              <a:t> </a:t>
            </a:r>
            <a:r>
              <a:rPr lang="en-US" dirty="0" err="1"/>
              <a:t>participantes</a:t>
            </a:r>
            <a:r>
              <a:rPr lang="en-US" dirty="0"/>
              <a:t> </a:t>
            </a:r>
            <a:r>
              <a:rPr lang="en-US" dirty="0" err="1"/>
              <a:t>possuem</a:t>
            </a:r>
            <a:r>
              <a:rPr lang="en-US" dirty="0"/>
              <a:t> um </a:t>
            </a:r>
            <a:r>
              <a:rPr lang="en-US" dirty="0" err="1"/>
              <a:t>papel</a:t>
            </a:r>
            <a:r>
              <a:rPr lang="en-US" dirty="0"/>
              <a:t> fundamental no </a:t>
            </a:r>
            <a:r>
              <a:rPr lang="en-US" dirty="0" err="1"/>
              <a:t>processo</a:t>
            </a:r>
            <a:r>
              <a:rPr lang="en-US" dirty="0"/>
              <a:t> de </a:t>
            </a:r>
            <a:r>
              <a:rPr lang="en-US" dirty="0" err="1"/>
              <a:t>investigação</a:t>
            </a:r>
            <a:r>
              <a:rPr lang="en-US" dirty="0"/>
              <a:t>, por </a:t>
            </a:r>
            <a:r>
              <a:rPr lang="en-US" dirty="0" err="1"/>
              <a:t>isso</a:t>
            </a:r>
            <a:r>
              <a:rPr lang="en-US" dirty="0"/>
              <a:t> que </a:t>
            </a:r>
            <a:r>
              <a:rPr lang="en-US" dirty="0" err="1"/>
              <a:t>refletir</a:t>
            </a:r>
            <a:r>
              <a:rPr lang="en-US" dirty="0"/>
              <a:t> </a:t>
            </a:r>
            <a:r>
              <a:rPr lang="en-US" dirty="0" err="1"/>
              <a:t>sobre</a:t>
            </a:r>
            <a:r>
              <a:rPr lang="en-US" dirty="0"/>
              <a:t> </a:t>
            </a:r>
            <a:r>
              <a:rPr lang="en-US" dirty="0" err="1"/>
              <a:t>os</a:t>
            </a:r>
            <a:r>
              <a:rPr lang="en-US" dirty="0"/>
              <a:t> </a:t>
            </a:r>
            <a:r>
              <a:rPr lang="en-US" dirty="0" err="1"/>
              <a:t>seus</a:t>
            </a:r>
            <a:r>
              <a:rPr lang="en-US" dirty="0"/>
              <a:t> </a:t>
            </a:r>
            <a:r>
              <a:rPr lang="en-US" dirty="0" err="1"/>
              <a:t>direitos</a:t>
            </a:r>
            <a:r>
              <a:rPr lang="en-US" dirty="0"/>
              <a:t> e </a:t>
            </a:r>
            <a:r>
              <a:rPr lang="en-US" dirty="0" err="1"/>
              <a:t>conduta</a:t>
            </a:r>
            <a:r>
              <a:rPr lang="en-US" dirty="0"/>
              <a:t> </a:t>
            </a:r>
            <a:r>
              <a:rPr lang="en-US" dirty="0" err="1"/>
              <a:t>ética</a:t>
            </a:r>
            <a:r>
              <a:rPr lang="en-US" dirty="0"/>
              <a:t> </a:t>
            </a:r>
            <a:r>
              <a:rPr lang="en-US" dirty="0" err="1"/>
              <a:t>é</a:t>
            </a:r>
            <a:r>
              <a:rPr lang="en-US" dirty="0"/>
              <a:t> </a:t>
            </a:r>
            <a:r>
              <a:rPr lang="en-US" dirty="0" err="1"/>
              <a:t>tão</a:t>
            </a:r>
            <a:r>
              <a:rPr lang="en-US" dirty="0"/>
              <a:t> </a:t>
            </a:r>
            <a:r>
              <a:rPr lang="en-US" dirty="0" err="1"/>
              <a:t>importante</a:t>
            </a:r>
            <a:r>
              <a:rPr lang="en-US" dirty="0"/>
              <a:t> para o </a:t>
            </a:r>
            <a:r>
              <a:rPr lang="en-US" dirty="0" err="1"/>
              <a:t>pesquisador</a:t>
            </a:r>
            <a:r>
              <a:rPr lang="en-US" dirty="0"/>
              <a:t>.</a:t>
            </a:r>
          </a:p>
        </p:txBody>
      </p:sp>
      <p:sp>
        <p:nvSpPr>
          <p:cNvPr id="12" name="Rectangle 11">
            <a:extLst>
              <a:ext uri="{FF2B5EF4-FFF2-40B4-BE49-F238E27FC236}">
                <a16:creationId xmlns="" xmlns:a16="http://schemas.microsoft.com/office/drawing/2014/main" id="{7DCDEA63-2D8F-CC41-A245-998D682469A4}"/>
              </a:ext>
            </a:extLst>
          </p:cNvPr>
          <p:cNvSpPr/>
          <p:nvPr/>
        </p:nvSpPr>
        <p:spPr>
          <a:xfrm>
            <a:off x="237245" y="4744074"/>
            <a:ext cx="4463404" cy="93624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É</a:t>
            </a:r>
            <a:r>
              <a:rPr lang="en-US" dirty="0"/>
              <a:t> </a:t>
            </a:r>
            <a:r>
              <a:rPr lang="en-US" dirty="0" err="1"/>
              <a:t>isso</a:t>
            </a:r>
            <a:r>
              <a:rPr lang="en-US" dirty="0"/>
              <a:t> </a:t>
            </a:r>
            <a:r>
              <a:rPr lang="en-US" dirty="0" err="1"/>
              <a:t>mesmo</a:t>
            </a:r>
            <a:r>
              <a:rPr lang="en-US" dirty="0"/>
              <a:t>! </a:t>
            </a:r>
            <a:r>
              <a:rPr lang="en-US" dirty="0" err="1"/>
              <a:t>Os</a:t>
            </a:r>
            <a:r>
              <a:rPr lang="en-US" dirty="0"/>
              <a:t> </a:t>
            </a:r>
            <a:r>
              <a:rPr lang="en-US" dirty="0" err="1"/>
              <a:t>participantes</a:t>
            </a:r>
            <a:r>
              <a:rPr lang="en-US" dirty="0"/>
              <a:t> </a:t>
            </a:r>
            <a:r>
              <a:rPr lang="en-US" dirty="0" err="1"/>
              <a:t>possuem</a:t>
            </a:r>
            <a:r>
              <a:rPr lang="en-US" dirty="0"/>
              <a:t> um </a:t>
            </a:r>
            <a:r>
              <a:rPr lang="en-US" dirty="0" err="1"/>
              <a:t>papel</a:t>
            </a:r>
            <a:r>
              <a:rPr lang="en-US" dirty="0"/>
              <a:t> fundamental no </a:t>
            </a:r>
            <a:r>
              <a:rPr lang="en-US" dirty="0" err="1"/>
              <a:t>processo</a:t>
            </a:r>
            <a:r>
              <a:rPr lang="en-US" dirty="0"/>
              <a:t> de </a:t>
            </a:r>
            <a:r>
              <a:rPr lang="en-US" dirty="0" err="1"/>
              <a:t>investigação</a:t>
            </a:r>
            <a:r>
              <a:rPr lang="en-US" dirty="0"/>
              <a:t>, por </a:t>
            </a:r>
            <a:r>
              <a:rPr lang="en-US" dirty="0" err="1"/>
              <a:t>isso</a:t>
            </a:r>
            <a:r>
              <a:rPr lang="en-US" dirty="0"/>
              <a:t> que </a:t>
            </a:r>
            <a:r>
              <a:rPr lang="en-US" dirty="0" err="1"/>
              <a:t>refletir</a:t>
            </a:r>
            <a:r>
              <a:rPr lang="en-US" dirty="0"/>
              <a:t> </a:t>
            </a:r>
            <a:r>
              <a:rPr lang="en-US" dirty="0" err="1"/>
              <a:t>sobre</a:t>
            </a:r>
            <a:r>
              <a:rPr lang="en-US" dirty="0"/>
              <a:t> </a:t>
            </a:r>
            <a:r>
              <a:rPr lang="en-US" dirty="0" err="1"/>
              <a:t>os</a:t>
            </a:r>
            <a:r>
              <a:rPr lang="en-US" dirty="0"/>
              <a:t> </a:t>
            </a:r>
            <a:r>
              <a:rPr lang="en-US" dirty="0" err="1"/>
              <a:t>seus</a:t>
            </a:r>
            <a:r>
              <a:rPr lang="en-US" dirty="0"/>
              <a:t> </a:t>
            </a:r>
            <a:r>
              <a:rPr lang="en-US" dirty="0" err="1"/>
              <a:t>direitos</a:t>
            </a:r>
            <a:r>
              <a:rPr lang="en-US" dirty="0"/>
              <a:t> e </a:t>
            </a:r>
            <a:r>
              <a:rPr lang="en-US" dirty="0" err="1"/>
              <a:t>conduta</a:t>
            </a:r>
            <a:r>
              <a:rPr lang="en-US" dirty="0"/>
              <a:t> </a:t>
            </a:r>
            <a:r>
              <a:rPr lang="en-US" dirty="0" err="1"/>
              <a:t>ética</a:t>
            </a:r>
            <a:r>
              <a:rPr lang="en-US" dirty="0"/>
              <a:t> </a:t>
            </a:r>
            <a:r>
              <a:rPr lang="en-US" dirty="0" err="1"/>
              <a:t>é</a:t>
            </a:r>
            <a:r>
              <a:rPr lang="en-US" dirty="0"/>
              <a:t> </a:t>
            </a:r>
            <a:r>
              <a:rPr lang="en-US" dirty="0" err="1"/>
              <a:t>tão</a:t>
            </a:r>
            <a:r>
              <a:rPr lang="en-US" dirty="0"/>
              <a:t> </a:t>
            </a:r>
            <a:r>
              <a:rPr lang="en-US" dirty="0" err="1"/>
              <a:t>importante</a:t>
            </a:r>
            <a:r>
              <a:rPr lang="en-US" dirty="0"/>
              <a:t> para o </a:t>
            </a:r>
            <a:r>
              <a:rPr lang="en-US" dirty="0" err="1"/>
              <a:t>pesquisador</a:t>
            </a:r>
            <a:r>
              <a:rPr lang="en-US" dirty="0"/>
              <a:t>.</a:t>
            </a:r>
          </a:p>
        </p:txBody>
      </p:sp>
      <p:sp>
        <p:nvSpPr>
          <p:cNvPr id="13" name="Google Shape;401;p61">
            <a:extLst>
              <a:ext uri="{FF2B5EF4-FFF2-40B4-BE49-F238E27FC236}">
                <a16:creationId xmlns="" xmlns:a16="http://schemas.microsoft.com/office/drawing/2014/main" id="{9D01709D-51A5-764D-B320-23B8814D1755}"/>
              </a:ext>
            </a:extLst>
          </p:cNvPr>
          <p:cNvSpPr txBox="1"/>
          <p:nvPr/>
        </p:nvSpPr>
        <p:spPr>
          <a:xfrm>
            <a:off x="5498015" y="4744074"/>
            <a:ext cx="3606738"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pt-BR" sz="1600" b="1" dirty="0">
                <a:solidFill>
                  <a:srgbClr val="009590"/>
                </a:solidFill>
              </a:rPr>
              <a:t>Vamos entender mais sobre esses direitos? Siga em frente!</a:t>
            </a:r>
            <a:endParaRPr sz="1600" b="1" i="0" u="none" strike="noStrike" cap="none" dirty="0">
              <a:solidFill>
                <a:srgbClr val="00959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2"/>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Text + Hotspot Image</a:t>
            </a:r>
            <a:endParaRPr sz="1200" b="0" i="0" u="none" strike="noStrike" cap="none">
              <a:solidFill>
                <a:schemeClr val="lt1"/>
              </a:solidFill>
              <a:latin typeface="Arial"/>
              <a:ea typeface="Arial"/>
              <a:cs typeface="Arial"/>
              <a:sym typeface="Arial"/>
            </a:endParaRPr>
          </a:p>
        </p:txBody>
      </p:sp>
      <p:sp>
        <p:nvSpPr>
          <p:cNvPr id="410" name="Google Shape;410;p62"/>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2</a:t>
            </a:r>
            <a:endParaRPr sz="1200" b="0" i="0" u="none" strike="noStrike" cap="none">
              <a:solidFill>
                <a:schemeClr val="lt1"/>
              </a:solidFill>
              <a:latin typeface="Arial"/>
              <a:ea typeface="Arial"/>
              <a:cs typeface="Arial"/>
              <a:sym typeface="Arial"/>
            </a:endParaRPr>
          </a:p>
        </p:txBody>
      </p:sp>
      <p:sp>
        <p:nvSpPr>
          <p:cNvPr id="411" name="Google Shape;411;p62"/>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3.1</a:t>
            </a:r>
            <a:endParaRPr sz="1200" b="0" i="0" u="none" strike="noStrike" cap="none">
              <a:solidFill>
                <a:schemeClr val="lt1"/>
              </a:solidFill>
              <a:latin typeface="Arial"/>
              <a:ea typeface="Arial"/>
              <a:cs typeface="Arial"/>
              <a:sym typeface="Arial"/>
            </a:endParaRPr>
          </a:p>
        </p:txBody>
      </p:sp>
      <p:sp>
        <p:nvSpPr>
          <p:cNvPr id="412" name="Google Shape;412;p62"/>
          <p:cNvSpPr txBox="1"/>
          <p:nvPr/>
        </p:nvSpPr>
        <p:spPr>
          <a:xfrm>
            <a:off x="239232" y="443335"/>
            <a:ext cx="3911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1" i="0" u="none" strike="noStrike" cap="none" dirty="0">
                <a:solidFill>
                  <a:srgbClr val="808284"/>
                </a:solidFill>
                <a:latin typeface="Arial"/>
                <a:ea typeface="Arial"/>
                <a:cs typeface="Arial"/>
                <a:sym typeface="Arial"/>
              </a:rPr>
              <a:t>Introdução</a:t>
            </a:r>
            <a:endParaRPr sz="2000" b="1" i="0" u="none" strike="noStrike" cap="none" dirty="0">
              <a:solidFill>
                <a:srgbClr val="808284"/>
              </a:solidFill>
              <a:latin typeface="Arial"/>
              <a:ea typeface="Arial"/>
              <a:cs typeface="Arial"/>
              <a:sym typeface="Arial"/>
            </a:endParaRPr>
          </a:p>
        </p:txBody>
      </p:sp>
      <p:sp>
        <p:nvSpPr>
          <p:cNvPr id="413" name="Google Shape;413;p62"/>
          <p:cNvSpPr txBox="1"/>
          <p:nvPr/>
        </p:nvSpPr>
        <p:spPr>
          <a:xfrm>
            <a:off x="239225" y="1286925"/>
            <a:ext cx="4130894"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err="1">
                <a:solidFill>
                  <a:srgbClr val="808284"/>
                </a:solidFill>
                <a:latin typeface="Arial"/>
                <a:ea typeface="Arial"/>
                <a:cs typeface="Arial"/>
                <a:sym typeface="Arial"/>
              </a:rPr>
              <a:t>Os</a:t>
            </a:r>
            <a:r>
              <a:rPr lang="en-US" sz="1600" b="0" i="0" u="none" strike="noStrike" cap="none" dirty="0">
                <a:solidFill>
                  <a:srgbClr val="808284"/>
                </a:solidFill>
                <a:latin typeface="Arial"/>
                <a:ea typeface="Arial"/>
                <a:cs typeface="Arial"/>
                <a:sym typeface="Arial"/>
              </a:rPr>
              <a:t> </a:t>
            </a:r>
            <a:r>
              <a:rPr lang="en-US" sz="1600" b="0" i="0" u="none" strike="noStrike" cap="none" dirty="0" err="1">
                <a:solidFill>
                  <a:srgbClr val="808284"/>
                </a:solidFill>
                <a:latin typeface="Arial"/>
                <a:ea typeface="Arial"/>
                <a:cs typeface="Arial"/>
                <a:sym typeface="Arial"/>
              </a:rPr>
              <a:t>participantes</a:t>
            </a:r>
            <a:r>
              <a:rPr lang="en-US" sz="1600" b="0" i="0" u="none" strike="noStrike" cap="none" dirty="0">
                <a:solidFill>
                  <a:srgbClr val="808284"/>
                </a:solidFill>
                <a:latin typeface="Arial"/>
                <a:ea typeface="Arial"/>
                <a:cs typeface="Arial"/>
                <a:sym typeface="Arial"/>
              </a:rPr>
              <a:t> </a:t>
            </a:r>
            <a:r>
              <a:rPr lang="en-US" sz="1600" b="0" i="0" u="none" strike="noStrike" cap="none" dirty="0" err="1">
                <a:solidFill>
                  <a:srgbClr val="808284"/>
                </a:solidFill>
                <a:latin typeface="Arial"/>
                <a:ea typeface="Arial"/>
                <a:cs typeface="Arial"/>
                <a:sym typeface="Arial"/>
              </a:rPr>
              <a:t>são</a:t>
            </a:r>
            <a:r>
              <a:rPr lang="en-US" sz="1600" b="0" i="0" u="none" strike="noStrike" cap="none" dirty="0">
                <a:solidFill>
                  <a:srgbClr val="808284"/>
                </a:solidFill>
                <a:latin typeface="Arial"/>
                <a:ea typeface="Arial"/>
                <a:cs typeface="Arial"/>
                <a:sym typeface="Arial"/>
              </a:rPr>
              <a:t> </a:t>
            </a:r>
            <a:r>
              <a:rPr lang="en-US" sz="1600" b="0" i="0" u="none" strike="noStrike" cap="none" dirty="0" err="1">
                <a:solidFill>
                  <a:srgbClr val="808284"/>
                </a:solidFill>
                <a:latin typeface="Arial"/>
                <a:ea typeface="Arial"/>
                <a:cs typeface="Arial"/>
                <a:sym typeface="Arial"/>
              </a:rPr>
              <a:t>atores</a:t>
            </a:r>
            <a:r>
              <a:rPr lang="en-US" sz="1600" dirty="0" err="1">
                <a:solidFill>
                  <a:srgbClr val="808284"/>
                </a:solidFill>
              </a:rPr>
              <a:t>-chave</a:t>
            </a:r>
            <a:r>
              <a:rPr lang="en-US" sz="1600" dirty="0">
                <a:solidFill>
                  <a:srgbClr val="808284"/>
                </a:solidFill>
              </a:rPr>
              <a:t> </a:t>
            </a:r>
            <a:r>
              <a:rPr lang="en-US" sz="1600" dirty="0" err="1">
                <a:solidFill>
                  <a:srgbClr val="808284"/>
                </a:solidFill>
              </a:rPr>
              <a:t>em</a:t>
            </a:r>
            <a:r>
              <a:rPr lang="en-US" sz="1600" dirty="0">
                <a:solidFill>
                  <a:srgbClr val="808284"/>
                </a:solidFill>
              </a:rPr>
              <a:t> </a:t>
            </a:r>
            <a:r>
              <a:rPr lang="en-US" sz="1600" dirty="0" err="1">
                <a:solidFill>
                  <a:srgbClr val="808284"/>
                </a:solidFill>
              </a:rPr>
              <a:t>qualquer</a:t>
            </a:r>
            <a:r>
              <a:rPr lang="en-US" sz="1600" dirty="0">
                <a:solidFill>
                  <a:srgbClr val="808284"/>
                </a:solidFill>
              </a:rPr>
              <a:t> </a:t>
            </a:r>
            <a:r>
              <a:rPr lang="en-US" sz="1600" dirty="0" err="1">
                <a:solidFill>
                  <a:srgbClr val="808284"/>
                </a:solidFill>
              </a:rPr>
              <a:t>pesquisa</a:t>
            </a:r>
            <a:r>
              <a:rPr lang="en-US" sz="1600" dirty="0">
                <a:solidFill>
                  <a:srgbClr val="808284"/>
                </a:solidFill>
              </a:rPr>
              <a:t> </a:t>
            </a:r>
            <a:r>
              <a:rPr lang="en-US" sz="1600" dirty="0" err="1">
                <a:solidFill>
                  <a:srgbClr val="808284"/>
                </a:solidFill>
              </a:rPr>
              <a:t>investigativa</a:t>
            </a:r>
            <a:r>
              <a:rPr lang="en-US" sz="1600" dirty="0">
                <a:solidFill>
                  <a:srgbClr val="808284"/>
                </a:solidFill>
              </a:rPr>
              <a:t> e </a:t>
            </a:r>
            <a:r>
              <a:rPr lang="en-US" sz="1600" dirty="0" err="1">
                <a:solidFill>
                  <a:srgbClr val="808284"/>
                </a:solidFill>
              </a:rPr>
              <a:t>precisamos</a:t>
            </a:r>
            <a:r>
              <a:rPr lang="en-US" sz="1600" dirty="0">
                <a:solidFill>
                  <a:srgbClr val="808284"/>
                </a:solidFill>
              </a:rPr>
              <a:t> do </a:t>
            </a:r>
            <a:r>
              <a:rPr lang="en-US" sz="1600" dirty="0" err="1">
                <a:solidFill>
                  <a:srgbClr val="808284"/>
                </a:solidFill>
              </a:rPr>
              <a:t>consentimento</a:t>
            </a:r>
            <a:r>
              <a:rPr lang="en-US" sz="1600" dirty="0">
                <a:solidFill>
                  <a:srgbClr val="808284"/>
                </a:solidFill>
              </a:rPr>
              <a:t> de </a:t>
            </a:r>
            <a:r>
              <a:rPr lang="en-US" sz="1600" dirty="0" err="1">
                <a:solidFill>
                  <a:srgbClr val="808284"/>
                </a:solidFill>
              </a:rPr>
              <a:t>todos</a:t>
            </a:r>
            <a:r>
              <a:rPr lang="en-US" sz="1600" dirty="0">
                <a:solidFill>
                  <a:srgbClr val="808284"/>
                </a:solidFill>
              </a:rPr>
              <a:t> </a:t>
            </a:r>
            <a:r>
              <a:rPr lang="en-US" sz="1600" dirty="0" err="1">
                <a:solidFill>
                  <a:srgbClr val="808284"/>
                </a:solidFill>
              </a:rPr>
              <a:t>os</a:t>
            </a:r>
            <a:r>
              <a:rPr lang="en-US" sz="1600" dirty="0">
                <a:solidFill>
                  <a:srgbClr val="808284"/>
                </a:solidFill>
              </a:rPr>
              <a:t> </a:t>
            </a:r>
            <a:r>
              <a:rPr lang="en-US" sz="1600" dirty="0" err="1">
                <a:solidFill>
                  <a:srgbClr val="808284"/>
                </a:solidFill>
              </a:rPr>
              <a:t>indivíduos</a:t>
            </a:r>
            <a:r>
              <a:rPr lang="en-US" sz="1600" dirty="0">
                <a:solidFill>
                  <a:srgbClr val="808284"/>
                </a:solidFill>
              </a:rPr>
              <a:t> para </a:t>
            </a:r>
            <a:r>
              <a:rPr lang="en-US" sz="1600" dirty="0" err="1">
                <a:solidFill>
                  <a:srgbClr val="808284"/>
                </a:solidFill>
              </a:rPr>
              <a:t>isso</a:t>
            </a:r>
            <a:r>
              <a:rPr lang="en-US" sz="1600" dirty="0">
                <a:solidFill>
                  <a:srgbClr val="808284"/>
                </a:solidFill>
              </a:rPr>
              <a:t>.  </a:t>
            </a: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808284"/>
              </a:solidFill>
              <a:latin typeface="Arial"/>
              <a:ea typeface="Arial"/>
              <a:cs typeface="Arial"/>
              <a:sym typeface="Arial"/>
            </a:endParaRPr>
          </a:p>
        </p:txBody>
      </p:sp>
      <p:sp>
        <p:nvSpPr>
          <p:cNvPr id="414" name="Google Shape;414;p62"/>
          <p:cNvSpPr txBox="1"/>
          <p:nvPr/>
        </p:nvSpPr>
        <p:spPr>
          <a:xfrm>
            <a:off x="185082" y="2939924"/>
            <a:ext cx="4019400" cy="584700"/>
          </a:xfrm>
          <a:prstGeom prst="rect">
            <a:avLst/>
          </a:prstGeom>
          <a:noFill/>
          <a:ln>
            <a:noFill/>
          </a:ln>
        </p:spPr>
        <p:txBody>
          <a:bodyPr spcFirstLastPara="1" wrap="square" lIns="91425" tIns="45700" rIns="91425" bIns="45700" anchor="t" anchorCtr="0">
            <a:noAutofit/>
          </a:bodyPr>
          <a:lstStyle/>
          <a:p>
            <a:pPr lvl="0">
              <a:buSzPts val="1400"/>
              <a:defRPr/>
            </a:pPr>
            <a:r>
              <a:rPr lang="pt-BR" sz="1600" b="1" dirty="0" smtClean="0">
                <a:solidFill>
                  <a:srgbClr val="009590"/>
                </a:solidFill>
              </a:rPr>
              <a:t>A </a:t>
            </a:r>
            <a:r>
              <a:rPr lang="pt-BR" sz="1600" b="1" dirty="0">
                <a:solidFill>
                  <a:srgbClr val="009590"/>
                </a:solidFill>
              </a:rPr>
              <a:t>primeira referência </a:t>
            </a:r>
            <a:r>
              <a:rPr lang="pt-BR" sz="1600" b="1" dirty="0" smtClean="0">
                <a:solidFill>
                  <a:srgbClr val="009590"/>
                </a:solidFill>
              </a:rPr>
              <a:t>à </a:t>
            </a:r>
            <a:r>
              <a:rPr lang="pt-BR" sz="1600" b="1" dirty="0">
                <a:solidFill>
                  <a:srgbClr val="009590"/>
                </a:solidFill>
              </a:rPr>
              <a:t>necessidade do consentimento surge a partir de um código, siga e descubra mais.</a:t>
            </a:r>
          </a:p>
        </p:txBody>
      </p:sp>
      <p:sp>
        <p:nvSpPr>
          <p:cNvPr id="416" name="Google Shape;416;p62"/>
          <p:cNvSpPr/>
          <p:nvPr/>
        </p:nvSpPr>
        <p:spPr>
          <a:xfrm>
            <a:off x="4529400" y="989600"/>
            <a:ext cx="4219500" cy="370954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600"/>
              <a:buFont typeface="Arial"/>
              <a:buNone/>
            </a:pPr>
            <a:endParaRPr lang="en-US" sz="1600" dirty="0">
              <a:solidFill>
                <a:srgbClr val="808284"/>
              </a:solidFill>
            </a:endParaRPr>
          </a:p>
          <a:p>
            <a:pPr marL="0" marR="0" lvl="0" indent="0" algn="l" rtl="0">
              <a:lnSpc>
                <a:spcPct val="100000"/>
              </a:lnSpc>
              <a:spcBef>
                <a:spcPts val="0"/>
              </a:spcBef>
              <a:spcAft>
                <a:spcPts val="0"/>
              </a:spcAft>
              <a:buClr>
                <a:schemeClr val="dk1"/>
              </a:buClr>
              <a:buSzPts val="1600"/>
              <a:buFont typeface="Arial"/>
              <a:buNone/>
            </a:pPr>
            <a:endParaRPr lang="en-US" sz="1600" dirty="0">
              <a:solidFill>
                <a:srgbClr val="808284"/>
              </a:solidFill>
            </a:endParaRPr>
          </a:p>
          <a:p>
            <a:pPr marL="0" marR="0" lvl="0" indent="0" algn="l" rtl="0">
              <a:lnSpc>
                <a:spcPct val="100000"/>
              </a:lnSpc>
              <a:spcBef>
                <a:spcPts val="0"/>
              </a:spcBef>
              <a:spcAft>
                <a:spcPts val="0"/>
              </a:spcAft>
              <a:buClr>
                <a:schemeClr val="dk1"/>
              </a:buClr>
              <a:buSzPts val="1600"/>
              <a:buFont typeface="Arial"/>
              <a:buNone/>
            </a:pPr>
            <a:r>
              <a:rPr lang="en-US" sz="1600" dirty="0" err="1">
                <a:solidFill>
                  <a:srgbClr val="808284"/>
                </a:solidFill>
              </a:rPr>
              <a:t>É</a:t>
            </a:r>
            <a:r>
              <a:rPr lang="en-US" sz="1600" dirty="0">
                <a:solidFill>
                  <a:srgbClr val="808284"/>
                </a:solidFill>
              </a:rPr>
              <a:t> </a:t>
            </a:r>
            <a:r>
              <a:rPr lang="en-US" sz="1600" dirty="0" err="1">
                <a:solidFill>
                  <a:srgbClr val="808284"/>
                </a:solidFill>
              </a:rPr>
              <a:t>mesmo</a:t>
            </a:r>
            <a:r>
              <a:rPr lang="en-US" sz="1600" dirty="0">
                <a:solidFill>
                  <a:srgbClr val="808284"/>
                </a:solidFill>
              </a:rPr>
              <a:t> </a:t>
            </a:r>
            <a:r>
              <a:rPr lang="en-US" sz="1600" dirty="0" err="1">
                <a:solidFill>
                  <a:srgbClr val="808284"/>
                </a:solidFill>
              </a:rPr>
              <a:t>importante</a:t>
            </a:r>
            <a:r>
              <a:rPr lang="en-US" sz="1600" dirty="0">
                <a:solidFill>
                  <a:srgbClr val="808284"/>
                </a:solidFill>
              </a:rPr>
              <a:t> </a:t>
            </a:r>
            <a:r>
              <a:rPr lang="en-US" sz="1600" dirty="0" err="1">
                <a:solidFill>
                  <a:srgbClr val="808284"/>
                </a:solidFill>
              </a:rPr>
              <a:t>pensar</a:t>
            </a:r>
            <a:r>
              <a:rPr lang="en-US" sz="1600" dirty="0">
                <a:solidFill>
                  <a:srgbClr val="808284"/>
                </a:solidFill>
              </a:rPr>
              <a:t> o </a:t>
            </a:r>
            <a:r>
              <a:rPr lang="en-US" sz="1600" dirty="0" err="1">
                <a:solidFill>
                  <a:srgbClr val="808284"/>
                </a:solidFill>
              </a:rPr>
              <a:t>quanto</a:t>
            </a:r>
            <a:endParaRPr sz="1600" dirty="0">
              <a:solidFill>
                <a:srgbClr val="808284"/>
              </a:solidFill>
            </a:endParaRPr>
          </a:p>
          <a:p>
            <a:pPr lvl="0">
              <a:buClr>
                <a:schemeClr val="dk1"/>
              </a:buClr>
              <a:buSzPts val="1600"/>
            </a:pPr>
            <a:r>
              <a:rPr lang="pt-BR" sz="1600" dirty="0">
                <a:solidFill>
                  <a:srgbClr val="808284"/>
                </a:solidFill>
              </a:rPr>
              <a:t>a pesquisa clínica busca contribuir para o avanço científico e tecnológico nas áreas da saúde, e deve trazer benefícios diretos para os envolvidos ou de forma indireta para a sociedade</a:t>
            </a:r>
            <a:r>
              <a:rPr lang="en-US" sz="1600" dirty="0">
                <a:solidFill>
                  <a:srgbClr val="808284"/>
                </a:solidFill>
              </a:rPr>
              <a:t>!</a:t>
            </a: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lang="en-US" sz="1600" dirty="0">
              <a:solidFill>
                <a:srgbClr val="808284"/>
              </a:solidFill>
            </a:endParaRPr>
          </a:p>
          <a:p>
            <a:pPr lvl="0">
              <a:buClr>
                <a:schemeClr val="dk1"/>
              </a:buClr>
              <a:buSzPts val="1600"/>
            </a:pPr>
            <a:endParaRPr sz="1600" dirty="0">
              <a:solidFill>
                <a:srgbClr val="808284"/>
              </a:solidFill>
            </a:endParaRPr>
          </a:p>
        </p:txBody>
      </p:sp>
      <p:pic>
        <p:nvPicPr>
          <p:cNvPr id="2" name="Picture 1">
            <a:extLst>
              <a:ext uri="{FF2B5EF4-FFF2-40B4-BE49-F238E27FC236}">
                <a16:creationId xmlns="" xmlns:a16="http://schemas.microsoft.com/office/drawing/2014/main" id="{62396A5C-8415-5546-9796-A212FB517515}"/>
              </a:ext>
            </a:extLst>
          </p:cNvPr>
          <p:cNvPicPr>
            <a:picLocks noChangeAspect="1"/>
          </p:cNvPicPr>
          <p:nvPr/>
        </p:nvPicPr>
        <p:blipFill>
          <a:blip r:embed="rId3"/>
          <a:stretch>
            <a:fillRect/>
          </a:stretch>
        </p:blipFill>
        <p:spPr>
          <a:xfrm>
            <a:off x="5705172" y="2688664"/>
            <a:ext cx="2046102" cy="2046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4"/>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37" name="Google Shape;437;p64"/>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38" name="Google Shape;438;p64"/>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39" name="Google Shape;439;p64"/>
          <p:cNvSpPr txBox="1"/>
          <p:nvPr/>
        </p:nvSpPr>
        <p:spPr>
          <a:xfrm>
            <a:off x="239225" y="153900"/>
            <a:ext cx="8231700" cy="708000"/>
          </a:xfrm>
          <a:prstGeom prst="rect">
            <a:avLst/>
          </a:prstGeom>
          <a:noFill/>
          <a:ln>
            <a:noFill/>
          </a:ln>
        </p:spPr>
        <p:txBody>
          <a:bodyPr spcFirstLastPara="1" wrap="square" lIns="91425" tIns="45700" rIns="91425" bIns="45700" anchor="t" anchorCtr="0">
            <a:noAutofit/>
          </a:bodyPr>
          <a:lstStyle/>
          <a:p>
            <a:pPr lvl="0">
              <a:buClr>
                <a:schemeClr val="dk1"/>
              </a:buClr>
              <a:buSzPts val="2000"/>
            </a:pPr>
            <a:endParaRPr lang="pt-BR" sz="2000" b="1" dirty="0">
              <a:solidFill>
                <a:srgbClr val="808284"/>
              </a:solidFill>
            </a:endParaRPr>
          </a:p>
          <a:p>
            <a:pPr lvl="0">
              <a:buClr>
                <a:schemeClr val="dk1"/>
              </a:buClr>
              <a:buSzPts val="2000"/>
            </a:pPr>
            <a:r>
              <a:rPr lang="pt-BR" sz="2000" b="1" dirty="0">
                <a:solidFill>
                  <a:srgbClr val="808284"/>
                </a:solidFill>
              </a:rPr>
              <a:t>Garantias e direitos dos participantes de pesquisa</a:t>
            </a:r>
            <a:r>
              <a:rPr lang="en-US" sz="2000" b="1" dirty="0">
                <a:solidFill>
                  <a:srgbClr val="808284"/>
                </a:solidFill>
              </a:rPr>
              <a:t> </a:t>
            </a:r>
            <a:endParaRPr sz="2000" b="1" dirty="0">
              <a:solidFill>
                <a:srgbClr val="808284"/>
              </a:solidFill>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40" name="Google Shape;440;p64"/>
          <p:cNvSpPr txBox="1"/>
          <p:nvPr/>
        </p:nvSpPr>
        <p:spPr>
          <a:xfrm>
            <a:off x="4786380" y="3578254"/>
            <a:ext cx="4220400" cy="584700"/>
          </a:xfrm>
          <a:prstGeom prst="rect">
            <a:avLst/>
          </a:prstGeom>
          <a:noFill/>
          <a:ln>
            <a:noFill/>
          </a:ln>
        </p:spPr>
        <p:txBody>
          <a:bodyPr spcFirstLastPara="1" wrap="square" lIns="91425" tIns="45700" rIns="91425" bIns="45700" anchor="t" anchorCtr="0">
            <a:noAutofit/>
          </a:bodyPr>
          <a:lstStyle/>
          <a:p>
            <a:pPr lvl="0">
              <a:buClr>
                <a:schemeClr val="dk1"/>
              </a:buClr>
              <a:buSzPts val="1600"/>
            </a:pPr>
            <a:r>
              <a:rPr lang="pt-BR" sz="1600" b="1" dirty="0">
                <a:solidFill>
                  <a:srgbClr val="009590"/>
                </a:solidFill>
              </a:rPr>
              <a:t>Siga para a próxima tela para conhecer estes direitos.</a:t>
            </a:r>
            <a:endParaRPr sz="1600" b="1" i="0" u="none" strike="noStrike" cap="none" dirty="0">
              <a:solidFill>
                <a:srgbClr val="00959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FFAC3C"/>
              </a:solidFill>
              <a:latin typeface="Arial"/>
              <a:ea typeface="Arial"/>
              <a:cs typeface="Arial"/>
              <a:sym typeface="Arial"/>
            </a:endParaRPr>
          </a:p>
        </p:txBody>
      </p:sp>
      <p:sp>
        <p:nvSpPr>
          <p:cNvPr id="441" name="Google Shape;441;p64"/>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442" name="Google Shape;442;p64"/>
          <p:cNvSpPr txBox="1"/>
          <p:nvPr/>
        </p:nvSpPr>
        <p:spPr>
          <a:xfrm>
            <a:off x="4355075" y="1819069"/>
            <a:ext cx="4470900" cy="1485658"/>
          </a:xfrm>
          <a:prstGeom prst="rect">
            <a:avLst/>
          </a:prstGeom>
          <a:noFill/>
          <a:ln>
            <a:noFill/>
          </a:ln>
        </p:spPr>
        <p:txBody>
          <a:bodyPr spcFirstLastPara="1" wrap="square" lIns="91425" tIns="45700" rIns="91425" bIns="45700" anchor="t" anchorCtr="0">
            <a:noAutofit/>
          </a:bodyPr>
          <a:lstStyle/>
          <a:p>
            <a:pPr algn="r">
              <a:buClr>
                <a:schemeClr val="dk1"/>
              </a:buClr>
              <a:buSzPts val="1100"/>
            </a:pPr>
            <a:r>
              <a:rPr lang="pt-BR" dirty="0"/>
              <a:t>Desde o </a:t>
            </a:r>
            <a:r>
              <a:rPr lang="pt-BR" b="1" dirty="0">
                <a:solidFill>
                  <a:schemeClr val="accent1"/>
                </a:solidFill>
              </a:rPr>
              <a:t>Código de Nuremberg* </a:t>
            </a:r>
            <a:r>
              <a:rPr lang="pt-BR" dirty="0"/>
              <a:t>que estabeleceu como essencial e obrigatório o consentimento voluntário do ser humano, observa-se em todos os documentos que guiam a condução da pesquisa, um crescente de recomendações voltadas para a garantia que o indivíduo </a:t>
            </a:r>
            <a:r>
              <a:rPr lang="pt-BR" dirty="0" smtClean="0"/>
              <a:t>não seja </a:t>
            </a:r>
            <a:r>
              <a:rPr lang="pt-BR" dirty="0"/>
              <a:t>um objeto em estudo.</a:t>
            </a:r>
            <a:endParaRPr lang="en-US" dirty="0"/>
          </a:p>
          <a:p>
            <a:pPr marL="0" marR="0" lvl="0" indent="0" algn="ctr" rtl="0">
              <a:lnSpc>
                <a:spcPct val="100000"/>
              </a:lnSpc>
              <a:spcBef>
                <a:spcPts val="0"/>
              </a:spcBef>
              <a:spcAft>
                <a:spcPts val="0"/>
              </a:spcAft>
              <a:buClr>
                <a:schemeClr val="dk1"/>
              </a:buClr>
              <a:buSzPts val="1100"/>
              <a:buFont typeface="Arial"/>
              <a:buNone/>
            </a:pPr>
            <a:endParaRPr sz="1600" b="0" i="0" u="none" strike="noStrike" cap="none" dirty="0">
              <a:solidFill>
                <a:srgbClr val="808284"/>
              </a:solidFill>
              <a:latin typeface="Arial"/>
              <a:ea typeface="Arial"/>
              <a:cs typeface="Arial"/>
              <a:sym typeface="Arial"/>
            </a:endParaRPr>
          </a:p>
        </p:txBody>
      </p:sp>
      <p:pic>
        <p:nvPicPr>
          <p:cNvPr id="2" name="Picture 1">
            <a:extLst>
              <a:ext uri="{FF2B5EF4-FFF2-40B4-BE49-F238E27FC236}">
                <a16:creationId xmlns="" xmlns:a16="http://schemas.microsoft.com/office/drawing/2014/main" id="{6A7B781C-67AA-AC4A-8D37-BD3A71C15F65}"/>
              </a:ext>
            </a:extLst>
          </p:cNvPr>
          <p:cNvPicPr>
            <a:picLocks noChangeAspect="1"/>
          </p:cNvPicPr>
          <p:nvPr/>
        </p:nvPicPr>
        <p:blipFill>
          <a:blip r:embed="rId3"/>
          <a:stretch>
            <a:fillRect/>
          </a:stretch>
        </p:blipFill>
        <p:spPr>
          <a:xfrm>
            <a:off x="466200" y="1390650"/>
            <a:ext cx="3810000" cy="2997200"/>
          </a:xfrm>
          <a:prstGeom prst="rect">
            <a:avLst/>
          </a:prstGeom>
        </p:spPr>
      </p:pic>
      <p:sp>
        <p:nvSpPr>
          <p:cNvPr id="3" name="Rectangle 2">
            <a:extLst>
              <a:ext uri="{FF2B5EF4-FFF2-40B4-BE49-F238E27FC236}">
                <a16:creationId xmlns="" xmlns:a16="http://schemas.microsoft.com/office/drawing/2014/main" id="{8279C907-68C9-D040-AF2B-0C8475D88491}"/>
              </a:ext>
            </a:extLst>
          </p:cNvPr>
          <p:cNvSpPr/>
          <p:nvPr/>
        </p:nvSpPr>
        <p:spPr>
          <a:xfrm>
            <a:off x="466200" y="4429331"/>
            <a:ext cx="3663182" cy="276999"/>
          </a:xfrm>
          <a:prstGeom prst="rect">
            <a:avLst/>
          </a:prstGeom>
        </p:spPr>
        <p:txBody>
          <a:bodyPr wrap="none">
            <a:spAutoFit/>
          </a:bodyPr>
          <a:lstStyle/>
          <a:p>
            <a:r>
              <a:rPr lang="en-US" sz="1200" dirty="0">
                <a:solidFill>
                  <a:srgbClr val="222222"/>
                </a:solidFill>
                <a:latin typeface="Arial" panose="020B0604020202020204" pitchFamily="34" charset="0"/>
              </a:rPr>
              <a:t>Vista do banco dos </a:t>
            </a:r>
            <a:r>
              <a:rPr lang="en-US" sz="1200" dirty="0" err="1">
                <a:solidFill>
                  <a:srgbClr val="222222"/>
                </a:solidFill>
                <a:latin typeface="Arial" panose="020B0604020202020204" pitchFamily="34" charset="0"/>
              </a:rPr>
              <a:t>réus</a:t>
            </a:r>
            <a:r>
              <a:rPr lang="en-US" sz="1200" dirty="0">
                <a:solidFill>
                  <a:srgbClr val="222222"/>
                </a:solidFill>
                <a:latin typeface="Arial" panose="020B0604020202020204" pitchFamily="34" charset="0"/>
              </a:rPr>
              <a:t> no Tribunal de Nuremberg</a:t>
            </a:r>
            <a:endParaRPr lang="en-US" sz="1200" dirty="0"/>
          </a:p>
        </p:txBody>
      </p:sp>
      <p:sp>
        <p:nvSpPr>
          <p:cNvPr id="4" name="Rectangle 3">
            <a:extLst>
              <a:ext uri="{FF2B5EF4-FFF2-40B4-BE49-F238E27FC236}">
                <a16:creationId xmlns="" xmlns:a16="http://schemas.microsoft.com/office/drawing/2014/main" id="{BB779200-9085-4045-939E-C7E51F9F96F1}"/>
              </a:ext>
            </a:extLst>
          </p:cNvPr>
          <p:cNvSpPr/>
          <p:nvPr/>
        </p:nvSpPr>
        <p:spPr>
          <a:xfrm>
            <a:off x="1876301" y="4857008"/>
            <a:ext cx="6341424" cy="807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b="1" dirty="0"/>
              <a:t>Código de</a:t>
            </a:r>
            <a:r>
              <a:rPr lang="en-US" dirty="0"/>
              <a:t> </a:t>
            </a:r>
            <a:r>
              <a:rPr lang="en-US" b="1" dirty="0" err="1"/>
              <a:t>Nuremberga</a:t>
            </a:r>
            <a:r>
              <a:rPr lang="en-US" dirty="0"/>
              <a:t> </a:t>
            </a:r>
            <a:r>
              <a:rPr lang="en-US" baseline="30000" dirty="0"/>
              <a:t>(</a:t>
            </a:r>
            <a:r>
              <a:rPr lang="en-US" baseline="30000" dirty="0">
                <a:hlinkClick r:id="rId4" tooltip="Português europeu"/>
              </a:rPr>
              <a:t>pt</a:t>
            </a:r>
            <a:r>
              <a:rPr lang="en-US" baseline="30000" dirty="0"/>
              <a:t>)</a:t>
            </a:r>
            <a:r>
              <a:rPr lang="en-US" dirty="0"/>
              <a:t> </a:t>
            </a:r>
            <a:r>
              <a:rPr lang="en-US" dirty="0" err="1"/>
              <a:t>ou</a:t>
            </a:r>
            <a:r>
              <a:rPr lang="en-US" dirty="0"/>
              <a:t> </a:t>
            </a:r>
            <a:r>
              <a:rPr lang="en-US" b="1" dirty="0"/>
              <a:t>Nuremberg</a:t>
            </a:r>
            <a:r>
              <a:rPr lang="en-US" dirty="0"/>
              <a:t> </a:t>
            </a:r>
            <a:r>
              <a:rPr lang="en-US" baseline="30000" dirty="0"/>
              <a:t>(</a:t>
            </a:r>
            <a:r>
              <a:rPr lang="en-US" baseline="30000" dirty="0">
                <a:hlinkClick r:id="rId5" tooltip="Português brasileiro"/>
              </a:rPr>
              <a:t>pt-BR</a:t>
            </a:r>
            <a:r>
              <a:rPr lang="en-US" baseline="30000" dirty="0"/>
              <a:t>)</a:t>
            </a:r>
            <a:r>
              <a:rPr lang="en-US" dirty="0"/>
              <a:t> </a:t>
            </a:r>
            <a:r>
              <a:rPr lang="en-US" dirty="0" err="1"/>
              <a:t>é</a:t>
            </a:r>
            <a:r>
              <a:rPr lang="en-US" dirty="0"/>
              <a:t> um conjunto de </a:t>
            </a:r>
            <a:r>
              <a:rPr lang="en-US" dirty="0" err="1"/>
              <a:t>princípios</a:t>
            </a:r>
            <a:r>
              <a:rPr lang="en-US" dirty="0"/>
              <a:t> </a:t>
            </a:r>
            <a:r>
              <a:rPr lang="en-US" dirty="0">
                <a:hlinkClick r:id="rId6" tooltip="Ética"/>
              </a:rPr>
              <a:t>éticos</a:t>
            </a:r>
            <a:r>
              <a:rPr lang="en-US" dirty="0"/>
              <a:t> que </a:t>
            </a:r>
            <a:r>
              <a:rPr lang="en-US" dirty="0" err="1"/>
              <a:t>regem</a:t>
            </a:r>
            <a:r>
              <a:rPr lang="en-US" dirty="0"/>
              <a:t> a </a:t>
            </a:r>
            <a:r>
              <a:rPr lang="en-US" dirty="0">
                <a:hlinkClick r:id="rId7" tooltip="Pesquisa com seres humanos (página não existe)"/>
              </a:rPr>
              <a:t>pesquisa com seres humanos</a:t>
            </a:r>
            <a:r>
              <a:rPr lang="en-US" dirty="0"/>
              <a:t>, </a:t>
            </a:r>
            <a:r>
              <a:rPr lang="en-US" dirty="0" err="1"/>
              <a:t>sendo</a:t>
            </a:r>
            <a:r>
              <a:rPr lang="en-US" dirty="0"/>
              <a:t> </a:t>
            </a:r>
            <a:r>
              <a:rPr lang="en-US" dirty="0" err="1"/>
              <a:t>considerado</a:t>
            </a:r>
            <a:r>
              <a:rPr lang="en-US" dirty="0"/>
              <a:t> </a:t>
            </a:r>
            <a:r>
              <a:rPr lang="en-US" dirty="0" err="1"/>
              <a:t>como</a:t>
            </a:r>
            <a:r>
              <a:rPr lang="en-US" dirty="0"/>
              <a:t> </a:t>
            </a:r>
            <a:r>
              <a:rPr lang="en-US" dirty="0" err="1"/>
              <a:t>uma</a:t>
            </a:r>
            <a:r>
              <a:rPr lang="en-US" dirty="0"/>
              <a:t> das </a:t>
            </a:r>
            <a:r>
              <a:rPr lang="en-US" dirty="0" err="1"/>
              <a:t>consequências</a:t>
            </a:r>
            <a:r>
              <a:rPr lang="en-US" dirty="0"/>
              <a:t> dos </a:t>
            </a:r>
            <a:r>
              <a:rPr lang="en-US" dirty="0">
                <a:hlinkClick r:id="rId8" tooltip="Processos de Guerra de Nuremberg"/>
              </a:rPr>
              <a:t>Processos de Guerra de Nuremberg</a:t>
            </a:r>
            <a:r>
              <a:rPr lang="en-US" dirty="0"/>
              <a:t>, </a:t>
            </a:r>
            <a:r>
              <a:rPr lang="en-US" dirty="0" err="1"/>
              <a:t>ocorridos</a:t>
            </a:r>
            <a:r>
              <a:rPr lang="en-US" dirty="0"/>
              <a:t> no </a:t>
            </a:r>
            <a:r>
              <a:rPr lang="en-US" dirty="0" err="1"/>
              <a:t>fim</a:t>
            </a:r>
            <a:r>
              <a:rPr lang="en-US" dirty="0"/>
              <a:t> da </a:t>
            </a:r>
            <a:r>
              <a:rPr lang="en-US" dirty="0">
                <a:hlinkClick r:id="rId9" tooltip="Segunda Guerra Mundial"/>
              </a:rPr>
              <a:t>Segunda Guerra Mundial</a:t>
            </a:r>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50" name="Google Shape;450;p65"/>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51" name="Google Shape;451;p65"/>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52" name="Google Shape;452;p65"/>
          <p:cNvSpPr txBox="1"/>
          <p:nvPr/>
        </p:nvSpPr>
        <p:spPr>
          <a:xfrm>
            <a:off x="239224" y="153900"/>
            <a:ext cx="8573305"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dirty="0">
                <a:solidFill>
                  <a:srgbClr val="808284"/>
                </a:solidFill>
                <a:ea typeface="Calibri"/>
              </a:rPr>
              <a:t>Agora, </a:t>
            </a:r>
            <a:r>
              <a:rPr lang="en-US" sz="2000" b="1" dirty="0" err="1">
                <a:solidFill>
                  <a:srgbClr val="808284"/>
                </a:solidFill>
                <a:ea typeface="Calibri"/>
              </a:rPr>
              <a:t>arraste</a:t>
            </a:r>
            <a:r>
              <a:rPr lang="en-US" sz="2000" b="1" dirty="0">
                <a:solidFill>
                  <a:srgbClr val="808284"/>
                </a:solidFill>
                <a:ea typeface="Calibri"/>
              </a:rPr>
              <a:t> </a:t>
            </a:r>
            <a:r>
              <a:rPr lang="en-US" sz="2000" b="1" dirty="0" err="1">
                <a:solidFill>
                  <a:srgbClr val="808284"/>
                </a:solidFill>
                <a:ea typeface="Calibri"/>
              </a:rPr>
              <a:t>todos</a:t>
            </a:r>
            <a:r>
              <a:rPr lang="en-US" sz="2000" b="1" dirty="0">
                <a:solidFill>
                  <a:srgbClr val="808284"/>
                </a:solidFill>
                <a:ea typeface="Calibri"/>
              </a:rPr>
              <a:t> </a:t>
            </a:r>
            <a:r>
              <a:rPr lang="en-US" sz="2000" b="1" dirty="0" err="1">
                <a:solidFill>
                  <a:srgbClr val="808284"/>
                </a:solidFill>
                <a:ea typeface="Calibri"/>
              </a:rPr>
              <a:t>os</a:t>
            </a:r>
            <a:r>
              <a:rPr lang="en-US" sz="2000" b="1" dirty="0">
                <a:solidFill>
                  <a:srgbClr val="808284"/>
                </a:solidFill>
                <a:ea typeface="Calibri"/>
              </a:rPr>
              <a:t> </a:t>
            </a:r>
            <a:r>
              <a:rPr lang="en-US" sz="2000" b="1" dirty="0" err="1">
                <a:solidFill>
                  <a:srgbClr val="808284"/>
                </a:solidFill>
                <a:ea typeface="Calibri"/>
              </a:rPr>
              <a:t>direitos</a:t>
            </a:r>
            <a:r>
              <a:rPr lang="en-US" sz="2000" b="1" dirty="0">
                <a:solidFill>
                  <a:srgbClr val="808284"/>
                </a:solidFill>
                <a:ea typeface="Calibri"/>
              </a:rPr>
              <a:t> dos </a:t>
            </a:r>
            <a:r>
              <a:rPr lang="en-US" sz="2000" b="1" dirty="0" err="1">
                <a:solidFill>
                  <a:srgbClr val="808284"/>
                </a:solidFill>
                <a:ea typeface="Calibri"/>
              </a:rPr>
              <a:t>participantes</a:t>
            </a:r>
            <a:r>
              <a:rPr lang="en-US" sz="2000" b="1" dirty="0">
                <a:solidFill>
                  <a:srgbClr val="808284"/>
                </a:solidFill>
                <a:ea typeface="Calibri"/>
              </a:rPr>
              <a:t> </a:t>
            </a:r>
            <a:r>
              <a:rPr lang="en-US" sz="2000" b="1" dirty="0" err="1">
                <a:solidFill>
                  <a:srgbClr val="808284"/>
                </a:solidFill>
                <a:ea typeface="Calibri"/>
              </a:rPr>
              <a:t>na</a:t>
            </a:r>
            <a:r>
              <a:rPr lang="en-US" sz="2000" b="1" dirty="0">
                <a:solidFill>
                  <a:srgbClr val="808284"/>
                </a:solidFill>
                <a:ea typeface="Calibri"/>
              </a:rPr>
              <a:t> </a:t>
            </a:r>
            <a:r>
              <a:rPr lang="en-US" sz="2000" b="1" dirty="0" err="1">
                <a:solidFill>
                  <a:srgbClr val="808284"/>
                </a:solidFill>
                <a:ea typeface="Calibri"/>
              </a:rPr>
              <a:t>caixa</a:t>
            </a:r>
            <a:r>
              <a:rPr lang="en-US" sz="2000" b="1" dirty="0">
                <a:solidFill>
                  <a:srgbClr val="808284"/>
                </a:solidFill>
                <a:ea typeface="Calibri"/>
              </a:rPr>
              <a:t> </a:t>
            </a:r>
            <a:r>
              <a:rPr lang="en-US" sz="2000" b="1" dirty="0" err="1">
                <a:solidFill>
                  <a:srgbClr val="808284"/>
                </a:solidFill>
                <a:ea typeface="Calibri"/>
              </a:rPr>
              <a:t>ao</a:t>
            </a:r>
            <a:r>
              <a:rPr lang="en-US" sz="2000" b="1" dirty="0">
                <a:solidFill>
                  <a:srgbClr val="808284"/>
                </a:solidFill>
                <a:ea typeface="Calibri"/>
              </a:rPr>
              <a:t> </a:t>
            </a:r>
            <a:r>
              <a:rPr lang="en-US" sz="2000" b="1" dirty="0" err="1">
                <a:solidFill>
                  <a:srgbClr val="808284"/>
                </a:solidFill>
                <a:ea typeface="Calibri"/>
              </a:rPr>
              <a:t>lado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54" name="Google Shape;454;p65"/>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F6398006-7EB1-4543-B26E-1230223BCDBB}"/>
              </a:ext>
            </a:extLst>
          </p:cNvPr>
          <p:cNvSpPr/>
          <p:nvPr/>
        </p:nvSpPr>
        <p:spPr>
          <a:xfrm>
            <a:off x="4446657" y="861900"/>
            <a:ext cx="4500748" cy="46784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89DB5BE0-95EB-CC4B-B09B-FA5192844C54}"/>
              </a:ext>
            </a:extLst>
          </p:cNvPr>
          <p:cNvSpPr/>
          <p:nvPr/>
        </p:nvSpPr>
        <p:spPr>
          <a:xfrm>
            <a:off x="97210" y="959197"/>
            <a:ext cx="4249160"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 Receber as informações do estudo de forma clara</a:t>
            </a:r>
            <a:endParaRPr lang="en-US" dirty="0">
              <a:latin typeface="Minion Pro"/>
              <a:ea typeface="Calibri" panose="020F0502020204030204" pitchFamily="34" charset="0"/>
              <a:cs typeface="Calibri" panose="020F0502020204030204" pitchFamily="34" charset="0"/>
            </a:endParaRPr>
          </a:p>
        </p:txBody>
      </p:sp>
      <p:sp>
        <p:nvSpPr>
          <p:cNvPr id="4" name="Rectangle 3">
            <a:extLst>
              <a:ext uri="{FF2B5EF4-FFF2-40B4-BE49-F238E27FC236}">
                <a16:creationId xmlns="" xmlns:a16="http://schemas.microsoft.com/office/drawing/2014/main" id="{06618FA2-A3EE-BB4D-84A6-726DB273B57F}"/>
              </a:ext>
            </a:extLst>
          </p:cNvPr>
          <p:cNvSpPr/>
          <p:nvPr/>
        </p:nvSpPr>
        <p:spPr>
          <a:xfrm>
            <a:off x="4514001" y="897126"/>
            <a:ext cx="4152099"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 A linguagem utilizada tanto na redação do TCLE quanto no processo de consentimento deve ser adequada a população do estudo.</a:t>
            </a:r>
            <a:endParaRPr lang="en-US" dirty="0">
              <a:latin typeface="Minion Pro"/>
              <a:ea typeface="Calibri" panose="020F0502020204030204" pitchFamily="34" charset="0"/>
              <a:cs typeface="Calibri" panose="020F0502020204030204" pitchFamily="34" charset="0"/>
            </a:endParaRPr>
          </a:p>
        </p:txBody>
      </p:sp>
      <p:sp>
        <p:nvSpPr>
          <p:cNvPr id="6" name="Rectangle 5">
            <a:extLst>
              <a:ext uri="{FF2B5EF4-FFF2-40B4-BE49-F238E27FC236}">
                <a16:creationId xmlns="" xmlns:a16="http://schemas.microsoft.com/office/drawing/2014/main" id="{7DB92704-61B2-F24F-A9FB-E60BF2571AE5}"/>
              </a:ext>
            </a:extLst>
          </p:cNvPr>
          <p:cNvSpPr/>
          <p:nvPr/>
        </p:nvSpPr>
        <p:spPr>
          <a:xfrm>
            <a:off x="97210" y="1559196"/>
            <a:ext cx="3534942" cy="297517"/>
          </a:xfrm>
          <a:prstGeom prst="rect">
            <a:avLst/>
          </a:prstGeom>
          <a:solidFill>
            <a:schemeClr val="accent4"/>
          </a:solidFill>
        </p:spPr>
        <p:txBody>
          <a:bodyPr wrap="non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2. Ter oportunidade de esclarecer dúvidas</a:t>
            </a:r>
            <a:endParaRPr lang="en-US" dirty="0">
              <a:latin typeface="Minion Pro"/>
              <a:ea typeface="Calibri" panose="020F0502020204030204" pitchFamily="34" charset="0"/>
              <a:cs typeface="Calibri" panose="020F0502020204030204" pitchFamily="34" charset="0"/>
            </a:endParaRPr>
          </a:p>
        </p:txBody>
      </p:sp>
      <p:sp>
        <p:nvSpPr>
          <p:cNvPr id="7" name="Rectangle 6">
            <a:extLst>
              <a:ext uri="{FF2B5EF4-FFF2-40B4-BE49-F238E27FC236}">
                <a16:creationId xmlns="" xmlns:a16="http://schemas.microsoft.com/office/drawing/2014/main" id="{4F13CDD8-9499-7F48-B0A7-143F9426C32A}"/>
              </a:ext>
            </a:extLst>
          </p:cNvPr>
          <p:cNvSpPr/>
          <p:nvPr/>
        </p:nvSpPr>
        <p:spPr>
          <a:xfrm>
            <a:off x="4514001" y="1694685"/>
            <a:ext cx="4298528"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2. Durante o processo de consentimento, e a qualquer momento, o participante deve poder esclarecer quaisquer dúvidas relativas ao estudo e ao seu tratamento.</a:t>
            </a:r>
            <a:endParaRPr lang="en-US" dirty="0">
              <a:latin typeface="Minion Pro"/>
              <a:ea typeface="Calibri" panose="020F0502020204030204" pitchFamily="34" charset="0"/>
              <a:cs typeface="Calibri" panose="020F0502020204030204" pitchFamily="34" charset="0"/>
            </a:endParaRPr>
          </a:p>
        </p:txBody>
      </p:sp>
      <p:sp>
        <p:nvSpPr>
          <p:cNvPr id="8" name="Rectangle 7">
            <a:extLst>
              <a:ext uri="{FF2B5EF4-FFF2-40B4-BE49-F238E27FC236}">
                <a16:creationId xmlns="" xmlns:a16="http://schemas.microsoft.com/office/drawing/2014/main" id="{FC29DC8C-19A1-FC4A-89CA-47C12788E21D}"/>
              </a:ext>
            </a:extLst>
          </p:cNvPr>
          <p:cNvSpPr/>
          <p:nvPr/>
        </p:nvSpPr>
        <p:spPr>
          <a:xfrm>
            <a:off x="77349" y="1970636"/>
            <a:ext cx="4298528"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3. Ter o tempo que for necessário para a tomada de uma decisão autônoma</a:t>
            </a:r>
            <a:endParaRPr lang="en-US" dirty="0">
              <a:latin typeface="Minion Pro"/>
              <a:ea typeface="Calibri" panose="020F0502020204030204" pitchFamily="34" charset="0"/>
              <a:cs typeface="Calibri" panose="020F0502020204030204" pitchFamily="34" charset="0"/>
            </a:endParaRPr>
          </a:p>
        </p:txBody>
      </p:sp>
      <p:sp>
        <p:nvSpPr>
          <p:cNvPr id="9" name="Rectangle 8">
            <a:extLst>
              <a:ext uri="{FF2B5EF4-FFF2-40B4-BE49-F238E27FC236}">
                <a16:creationId xmlns="" xmlns:a16="http://schemas.microsoft.com/office/drawing/2014/main" id="{431A5F16-C603-1E4F-A135-667A552A0AE5}"/>
              </a:ext>
            </a:extLst>
          </p:cNvPr>
          <p:cNvSpPr/>
          <p:nvPr/>
        </p:nvSpPr>
        <p:spPr>
          <a:xfrm>
            <a:off x="4514001" y="2697428"/>
            <a:ext cx="4298528"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3. O processo de consentimento deve ser feito respeitando as condições individuais de cada participante.</a:t>
            </a:r>
            <a:endParaRPr lang="en-US" dirty="0">
              <a:latin typeface="Minion Pro"/>
              <a:ea typeface="Calibri" panose="020F0502020204030204" pitchFamily="34" charset="0"/>
              <a:cs typeface="Calibri" panose="020F0502020204030204" pitchFamily="34" charset="0"/>
            </a:endParaRPr>
          </a:p>
        </p:txBody>
      </p:sp>
      <p:sp>
        <p:nvSpPr>
          <p:cNvPr id="10" name="Rectangle 9">
            <a:extLst>
              <a:ext uri="{FF2B5EF4-FFF2-40B4-BE49-F238E27FC236}">
                <a16:creationId xmlns="" xmlns:a16="http://schemas.microsoft.com/office/drawing/2014/main" id="{57042A2F-62E1-6040-9F25-3B17EE6F50A7}"/>
              </a:ext>
            </a:extLst>
          </p:cNvPr>
          <p:cNvSpPr/>
          <p:nvPr/>
        </p:nvSpPr>
        <p:spPr>
          <a:xfrm>
            <a:off x="83125" y="2568115"/>
            <a:ext cx="4287781" cy="297517"/>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4. Ter liberdade de recusa em participar do estudo</a:t>
            </a:r>
            <a:endParaRPr lang="en-US" dirty="0">
              <a:latin typeface="Minion Pro"/>
              <a:ea typeface="Calibri" panose="020F0502020204030204" pitchFamily="34" charset="0"/>
              <a:cs typeface="Calibri" panose="020F0502020204030204" pitchFamily="34" charset="0"/>
            </a:endParaRPr>
          </a:p>
        </p:txBody>
      </p:sp>
      <p:sp>
        <p:nvSpPr>
          <p:cNvPr id="11" name="Rectangle 10">
            <a:extLst>
              <a:ext uri="{FF2B5EF4-FFF2-40B4-BE49-F238E27FC236}">
                <a16:creationId xmlns="" xmlns:a16="http://schemas.microsoft.com/office/drawing/2014/main" id="{7A3125B8-0067-B047-8F77-74F0C0262A80}"/>
              </a:ext>
            </a:extLst>
          </p:cNvPr>
          <p:cNvSpPr/>
          <p:nvPr/>
        </p:nvSpPr>
        <p:spPr>
          <a:xfrm>
            <a:off x="4514001" y="3494987"/>
            <a:ext cx="4298528" cy="502702"/>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4. A participação é voluntária, motivo pelo qual o consentimento é um convite, passível de rejeição. </a:t>
            </a:r>
            <a:endParaRPr lang="en-US" dirty="0">
              <a:latin typeface="Minion Pro"/>
              <a:ea typeface="Calibri" panose="020F0502020204030204" pitchFamily="34" charset="0"/>
              <a:cs typeface="Calibri" panose="020F0502020204030204" pitchFamily="34" charset="0"/>
            </a:endParaRPr>
          </a:p>
        </p:txBody>
      </p:sp>
      <p:sp>
        <p:nvSpPr>
          <p:cNvPr id="5" name="Rectangle 4">
            <a:extLst>
              <a:ext uri="{FF2B5EF4-FFF2-40B4-BE49-F238E27FC236}">
                <a16:creationId xmlns="" xmlns:a16="http://schemas.microsoft.com/office/drawing/2014/main" id="{5C810AFF-4165-BE48-9C26-EE2AF885C04C}"/>
              </a:ext>
            </a:extLst>
          </p:cNvPr>
          <p:cNvSpPr/>
          <p:nvPr/>
        </p:nvSpPr>
        <p:spPr>
          <a:xfrm>
            <a:off x="77349" y="2997501"/>
            <a:ext cx="4234432"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5. Ter liberdade de retirar o seu consentimento a qualquer fase da pesquisa</a:t>
            </a:r>
            <a:endParaRPr lang="en-US" dirty="0">
              <a:latin typeface="Minion Pro"/>
              <a:ea typeface="Calibri" panose="020F0502020204030204" pitchFamily="34" charset="0"/>
              <a:cs typeface="Calibri" panose="020F0502020204030204" pitchFamily="34" charset="0"/>
            </a:endParaRPr>
          </a:p>
        </p:txBody>
      </p:sp>
      <p:sp>
        <p:nvSpPr>
          <p:cNvPr id="12" name="Rectangle 11">
            <a:extLst>
              <a:ext uri="{FF2B5EF4-FFF2-40B4-BE49-F238E27FC236}">
                <a16:creationId xmlns="" xmlns:a16="http://schemas.microsoft.com/office/drawing/2014/main" id="{3A85C005-8508-B048-BF12-624D6FE62C97}"/>
              </a:ext>
            </a:extLst>
          </p:cNvPr>
          <p:cNvSpPr/>
          <p:nvPr/>
        </p:nvSpPr>
        <p:spPr>
          <a:xfrm>
            <a:off x="4525876" y="4077064"/>
            <a:ext cx="4298528" cy="502702"/>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5. O consentimento é suscitado pelo diálogo e não pode ser visto como uma obrigação contratual.</a:t>
            </a:r>
            <a:endParaRPr lang="en-US" dirty="0">
              <a:latin typeface="Minion Pro"/>
              <a:ea typeface="Calibri" panose="020F0502020204030204" pitchFamily="34" charset="0"/>
              <a:cs typeface="Calibri" panose="020F0502020204030204" pitchFamily="34" charset="0"/>
            </a:endParaRPr>
          </a:p>
        </p:txBody>
      </p:sp>
      <p:sp>
        <p:nvSpPr>
          <p:cNvPr id="13" name="Rectangle 12">
            <a:extLst>
              <a:ext uri="{FF2B5EF4-FFF2-40B4-BE49-F238E27FC236}">
                <a16:creationId xmlns="" xmlns:a16="http://schemas.microsoft.com/office/drawing/2014/main" id="{81049F75-6ABD-8D42-91F4-AC1A87FC6B61}"/>
              </a:ext>
            </a:extLst>
          </p:cNvPr>
          <p:cNvSpPr/>
          <p:nvPr/>
        </p:nvSpPr>
        <p:spPr>
          <a:xfrm>
            <a:off x="56941" y="3611849"/>
            <a:ext cx="4234432"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6. Ter liberdade de retirar o consentimento de uso e guarda do material biológico</a:t>
            </a:r>
            <a:endParaRPr lang="en-US" dirty="0">
              <a:latin typeface="Minion Pro"/>
              <a:ea typeface="Calibri" panose="020F0502020204030204" pitchFamily="34" charset="0"/>
              <a:cs typeface="Calibri" panose="020F0502020204030204" pitchFamily="34" charset="0"/>
            </a:endParaRPr>
          </a:p>
        </p:txBody>
      </p:sp>
      <p:sp>
        <p:nvSpPr>
          <p:cNvPr id="14" name="Rectangle 13">
            <a:extLst>
              <a:ext uri="{FF2B5EF4-FFF2-40B4-BE49-F238E27FC236}">
                <a16:creationId xmlns="" xmlns:a16="http://schemas.microsoft.com/office/drawing/2014/main" id="{E33C3562-2371-A549-A6E0-68A27676F2D5}"/>
              </a:ext>
            </a:extLst>
          </p:cNvPr>
          <p:cNvSpPr/>
          <p:nvPr/>
        </p:nvSpPr>
        <p:spPr>
          <a:xfrm>
            <a:off x="4525876" y="4659141"/>
            <a:ext cx="4298528"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6. O TCLE deve informar que a autorização para guarda e utilização do material biológico armazenado em </a:t>
            </a:r>
            <a:r>
              <a:rPr lang="pt-BR" dirty="0" err="1">
                <a:latin typeface="Arial" panose="020B0604020202020204" pitchFamily="34" charset="0"/>
                <a:ea typeface="Calibri" panose="020F0502020204030204" pitchFamily="34" charset="0"/>
                <a:cs typeface="Calibri" panose="020F0502020204030204" pitchFamily="34" charset="0"/>
              </a:rPr>
              <a:t>biobanco</a:t>
            </a:r>
            <a:r>
              <a:rPr lang="pt-BR" dirty="0">
                <a:latin typeface="Arial" panose="020B0604020202020204" pitchFamily="34" charset="0"/>
                <a:ea typeface="Calibri" panose="020F0502020204030204" pitchFamily="34" charset="0"/>
                <a:cs typeface="Calibri" panose="020F0502020204030204" pitchFamily="34" charset="0"/>
              </a:rPr>
              <a:t> ou </a:t>
            </a:r>
            <a:r>
              <a:rPr lang="pt-BR" dirty="0" err="1">
                <a:latin typeface="Arial" panose="020B0604020202020204" pitchFamily="34" charset="0"/>
                <a:ea typeface="Calibri" panose="020F0502020204030204" pitchFamily="34" charset="0"/>
                <a:cs typeface="Calibri" panose="020F0502020204030204" pitchFamily="34" charset="0"/>
              </a:rPr>
              <a:t>biorrepositório</a:t>
            </a:r>
            <a:r>
              <a:rPr lang="pt-BR" dirty="0">
                <a:latin typeface="Arial" panose="020B0604020202020204" pitchFamily="34" charset="0"/>
                <a:ea typeface="Calibri" panose="020F0502020204030204" pitchFamily="34" charset="0"/>
                <a:cs typeface="Calibri" panose="020F0502020204030204" pitchFamily="34" charset="0"/>
              </a:rPr>
              <a:t> é passível de retirada.</a:t>
            </a:r>
            <a:endParaRPr lang="en-US" dirty="0">
              <a:latin typeface="Minion Pro"/>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50" name="Google Shape;450;p65"/>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51" name="Google Shape;451;p65"/>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52" name="Google Shape;452;p65"/>
          <p:cNvSpPr txBox="1"/>
          <p:nvPr/>
        </p:nvSpPr>
        <p:spPr>
          <a:xfrm>
            <a:off x="239224" y="153900"/>
            <a:ext cx="8573305"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dirty="0">
                <a:solidFill>
                  <a:srgbClr val="808284"/>
                </a:solidFill>
                <a:ea typeface="Calibri"/>
              </a:rPr>
              <a:t>Agora, </a:t>
            </a:r>
            <a:r>
              <a:rPr lang="en-US" sz="2000" b="1" dirty="0" err="1">
                <a:solidFill>
                  <a:srgbClr val="808284"/>
                </a:solidFill>
                <a:ea typeface="Calibri"/>
              </a:rPr>
              <a:t>arraste</a:t>
            </a:r>
            <a:r>
              <a:rPr lang="en-US" sz="2000" b="1" dirty="0">
                <a:solidFill>
                  <a:srgbClr val="808284"/>
                </a:solidFill>
                <a:ea typeface="Calibri"/>
              </a:rPr>
              <a:t> </a:t>
            </a:r>
            <a:r>
              <a:rPr lang="en-US" sz="2000" b="1" dirty="0" err="1">
                <a:solidFill>
                  <a:srgbClr val="808284"/>
                </a:solidFill>
                <a:ea typeface="Calibri"/>
              </a:rPr>
              <a:t>todos</a:t>
            </a:r>
            <a:r>
              <a:rPr lang="en-US" sz="2000" b="1" dirty="0">
                <a:solidFill>
                  <a:srgbClr val="808284"/>
                </a:solidFill>
                <a:ea typeface="Calibri"/>
              </a:rPr>
              <a:t> </a:t>
            </a:r>
            <a:r>
              <a:rPr lang="en-US" sz="2000" b="1" dirty="0" err="1">
                <a:solidFill>
                  <a:srgbClr val="808284"/>
                </a:solidFill>
                <a:ea typeface="Calibri"/>
              </a:rPr>
              <a:t>os</a:t>
            </a:r>
            <a:r>
              <a:rPr lang="en-US" sz="2000" b="1" dirty="0">
                <a:solidFill>
                  <a:srgbClr val="808284"/>
                </a:solidFill>
                <a:ea typeface="Calibri"/>
              </a:rPr>
              <a:t> </a:t>
            </a:r>
            <a:r>
              <a:rPr lang="en-US" sz="2000" b="1" dirty="0" err="1">
                <a:solidFill>
                  <a:srgbClr val="808284"/>
                </a:solidFill>
                <a:ea typeface="Calibri"/>
              </a:rPr>
              <a:t>direitos</a:t>
            </a:r>
            <a:r>
              <a:rPr lang="en-US" sz="2000" b="1" dirty="0">
                <a:solidFill>
                  <a:srgbClr val="808284"/>
                </a:solidFill>
                <a:ea typeface="Calibri"/>
              </a:rPr>
              <a:t> dos </a:t>
            </a:r>
            <a:r>
              <a:rPr lang="en-US" sz="2000" b="1" dirty="0" err="1">
                <a:solidFill>
                  <a:srgbClr val="808284"/>
                </a:solidFill>
                <a:ea typeface="Calibri"/>
              </a:rPr>
              <a:t>participantes</a:t>
            </a:r>
            <a:r>
              <a:rPr lang="en-US" sz="2000" b="1" dirty="0">
                <a:solidFill>
                  <a:srgbClr val="808284"/>
                </a:solidFill>
                <a:ea typeface="Calibri"/>
              </a:rPr>
              <a:t> </a:t>
            </a:r>
            <a:r>
              <a:rPr lang="en-US" sz="2000" b="1" dirty="0" err="1">
                <a:solidFill>
                  <a:srgbClr val="808284"/>
                </a:solidFill>
                <a:ea typeface="Calibri"/>
              </a:rPr>
              <a:t>na</a:t>
            </a:r>
            <a:r>
              <a:rPr lang="en-US" sz="2000" b="1" dirty="0">
                <a:solidFill>
                  <a:srgbClr val="808284"/>
                </a:solidFill>
                <a:ea typeface="Calibri"/>
              </a:rPr>
              <a:t> Caixa </a:t>
            </a:r>
            <a:r>
              <a:rPr lang="en-US" sz="2000" b="1" dirty="0" err="1">
                <a:solidFill>
                  <a:srgbClr val="808284"/>
                </a:solidFill>
                <a:ea typeface="Calibri"/>
              </a:rPr>
              <a:t>ao</a:t>
            </a:r>
            <a:r>
              <a:rPr lang="en-US" sz="2000" b="1" dirty="0">
                <a:solidFill>
                  <a:srgbClr val="808284"/>
                </a:solidFill>
                <a:ea typeface="Calibri"/>
              </a:rPr>
              <a:t> </a:t>
            </a:r>
            <a:r>
              <a:rPr lang="en-US" sz="2000" b="1" dirty="0" err="1">
                <a:solidFill>
                  <a:srgbClr val="808284"/>
                </a:solidFill>
                <a:ea typeface="Calibri"/>
              </a:rPr>
              <a:t>lado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54" name="Google Shape;454;p65"/>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F6398006-7EB1-4543-B26E-1230223BCDBB}"/>
              </a:ext>
            </a:extLst>
          </p:cNvPr>
          <p:cNvSpPr/>
          <p:nvPr/>
        </p:nvSpPr>
        <p:spPr>
          <a:xfrm>
            <a:off x="4446657" y="861900"/>
            <a:ext cx="4500748" cy="46784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68F9E76C-1A54-C844-8F54-0AC6A9FD1726}"/>
              </a:ext>
            </a:extLst>
          </p:cNvPr>
          <p:cNvSpPr/>
          <p:nvPr/>
        </p:nvSpPr>
        <p:spPr>
          <a:xfrm>
            <a:off x="85200" y="1015800"/>
            <a:ext cx="4189917"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7. Receber assistência (integral e imediata) por danos, de forma gratuita</a:t>
            </a:r>
            <a:endParaRPr lang="en-US" dirty="0">
              <a:latin typeface="Minion Pro"/>
              <a:ea typeface="Calibri" panose="020F0502020204030204" pitchFamily="34" charset="0"/>
              <a:cs typeface="Calibri" panose="020F0502020204030204" pitchFamily="34" charset="0"/>
            </a:endParaRPr>
          </a:p>
        </p:txBody>
      </p:sp>
      <p:sp>
        <p:nvSpPr>
          <p:cNvPr id="16" name="Rectangle 15">
            <a:extLst>
              <a:ext uri="{FF2B5EF4-FFF2-40B4-BE49-F238E27FC236}">
                <a16:creationId xmlns="" xmlns:a16="http://schemas.microsoft.com/office/drawing/2014/main" id="{D700E97E-BE75-2D4C-9889-6038D5C995C6}"/>
              </a:ext>
            </a:extLst>
          </p:cNvPr>
          <p:cNvSpPr/>
          <p:nvPr/>
        </p:nvSpPr>
        <p:spPr>
          <a:xfrm>
            <a:off x="4508156" y="986571"/>
            <a:ext cx="4377749"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7. O TCLE deve assegurar, de modo afirmativo e sem condicionais, que o participante receberá a assistência integral e imediata, gratuitamente e pelo tempo necessário.</a:t>
            </a:r>
            <a:endParaRPr lang="en-US" dirty="0">
              <a:latin typeface="Minion Pro"/>
              <a:ea typeface="Calibri" panose="020F0502020204030204" pitchFamily="34" charset="0"/>
              <a:cs typeface="Calibri" panose="020F0502020204030204" pitchFamily="34" charset="0"/>
            </a:endParaRPr>
          </a:p>
        </p:txBody>
      </p:sp>
      <p:sp>
        <p:nvSpPr>
          <p:cNvPr id="17" name="Rectangle 16">
            <a:extLst>
              <a:ext uri="{FF2B5EF4-FFF2-40B4-BE49-F238E27FC236}">
                <a16:creationId xmlns="" xmlns:a16="http://schemas.microsoft.com/office/drawing/2014/main" id="{D4C04657-B1E7-394C-85E2-BCF760C7A929}"/>
              </a:ext>
            </a:extLst>
          </p:cNvPr>
          <p:cNvSpPr/>
          <p:nvPr/>
        </p:nvSpPr>
        <p:spPr>
          <a:xfrm>
            <a:off x="85200" y="1750882"/>
            <a:ext cx="2978701" cy="297517"/>
          </a:xfrm>
          <a:prstGeom prst="rect">
            <a:avLst/>
          </a:prstGeom>
          <a:solidFill>
            <a:schemeClr val="accent4"/>
          </a:solidFill>
        </p:spPr>
        <p:txBody>
          <a:bodyPr wrap="non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8. Requerer indenização por danos</a:t>
            </a:r>
            <a:endParaRPr lang="en-US" dirty="0">
              <a:latin typeface="Minion Pro"/>
              <a:ea typeface="Calibri" panose="020F0502020204030204" pitchFamily="34" charset="0"/>
              <a:cs typeface="Calibri" panose="020F0502020204030204" pitchFamily="34" charset="0"/>
            </a:endParaRPr>
          </a:p>
        </p:txBody>
      </p:sp>
      <p:sp>
        <p:nvSpPr>
          <p:cNvPr id="18" name="Rectangle 17">
            <a:extLst>
              <a:ext uri="{FF2B5EF4-FFF2-40B4-BE49-F238E27FC236}">
                <a16:creationId xmlns="" xmlns:a16="http://schemas.microsoft.com/office/drawing/2014/main" id="{05A6CF6B-2B7B-9B4E-A2E7-399B6DDA1F88}"/>
              </a:ext>
            </a:extLst>
          </p:cNvPr>
          <p:cNvSpPr/>
          <p:nvPr/>
        </p:nvSpPr>
        <p:spPr>
          <a:xfrm>
            <a:off x="4508156" y="2048399"/>
            <a:ext cx="4377749"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8. O TCLE deve assegurar, de modo evidente, o direito do participante à indenização em caso de danos decorrentes da pesquisa.</a:t>
            </a:r>
            <a:endParaRPr lang="en-US" dirty="0">
              <a:latin typeface="Minion Pro"/>
              <a:ea typeface="Calibri" panose="020F0502020204030204" pitchFamily="34" charset="0"/>
              <a:cs typeface="Calibri" panose="020F0502020204030204" pitchFamily="34" charset="0"/>
            </a:endParaRPr>
          </a:p>
        </p:txBody>
      </p:sp>
      <p:sp>
        <p:nvSpPr>
          <p:cNvPr id="19" name="Rectangle 18">
            <a:extLst>
              <a:ext uri="{FF2B5EF4-FFF2-40B4-BE49-F238E27FC236}">
                <a16:creationId xmlns="" xmlns:a16="http://schemas.microsoft.com/office/drawing/2014/main" id="{B1487E92-CC30-FA44-BC0A-94503BA56560}"/>
              </a:ext>
            </a:extLst>
          </p:cNvPr>
          <p:cNvSpPr/>
          <p:nvPr/>
        </p:nvSpPr>
        <p:spPr>
          <a:xfrm>
            <a:off x="46302" y="2255635"/>
            <a:ext cx="4267709"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9. Receber ressarcimento de gastos (incluindo os de acompanhantes)</a:t>
            </a:r>
            <a:endParaRPr lang="en-US" dirty="0">
              <a:latin typeface="Minion Pro"/>
              <a:ea typeface="Calibri" panose="020F0502020204030204" pitchFamily="34" charset="0"/>
              <a:cs typeface="Calibri" panose="020F0502020204030204" pitchFamily="34" charset="0"/>
            </a:endParaRPr>
          </a:p>
        </p:txBody>
      </p:sp>
      <p:sp>
        <p:nvSpPr>
          <p:cNvPr id="20" name="Rectangle 19">
            <a:extLst>
              <a:ext uri="{FF2B5EF4-FFF2-40B4-BE49-F238E27FC236}">
                <a16:creationId xmlns="" xmlns:a16="http://schemas.microsoft.com/office/drawing/2014/main" id="{47793A47-A1DD-A54B-A2D6-D17E3C0C35C2}"/>
              </a:ext>
            </a:extLst>
          </p:cNvPr>
          <p:cNvSpPr/>
          <p:nvPr/>
        </p:nvSpPr>
        <p:spPr>
          <a:xfrm>
            <a:off x="4488728" y="2835151"/>
            <a:ext cx="4377749"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9. O TCLE deve assegurar, explicitamente, que haverá ressarcimento de todas as expensas que o participante e seu(</a:t>
            </a:r>
            <a:r>
              <a:rPr lang="pt-BR" dirty="0" err="1">
                <a:latin typeface="Arial" panose="020B0604020202020204" pitchFamily="34" charset="0"/>
                <a:ea typeface="Calibri" panose="020F0502020204030204" pitchFamily="34" charset="0"/>
                <a:cs typeface="Calibri" panose="020F0502020204030204" pitchFamily="34" charset="0"/>
              </a:rPr>
              <a:t>s</a:t>
            </a:r>
            <a:r>
              <a:rPr lang="pt-BR" dirty="0">
                <a:latin typeface="Arial" panose="020B0604020202020204" pitchFamily="34" charset="0"/>
                <a:ea typeface="Calibri" panose="020F0502020204030204" pitchFamily="34" charset="0"/>
                <a:cs typeface="Calibri" panose="020F0502020204030204" pitchFamily="34" charset="0"/>
              </a:rPr>
              <a:t>) acompanhante(</a:t>
            </a:r>
            <a:r>
              <a:rPr lang="pt-BR" dirty="0" err="1">
                <a:latin typeface="Arial" panose="020B0604020202020204" pitchFamily="34" charset="0"/>
                <a:ea typeface="Calibri" panose="020F0502020204030204" pitchFamily="34" charset="0"/>
                <a:cs typeface="Calibri" panose="020F0502020204030204" pitchFamily="34" charset="0"/>
              </a:rPr>
              <a:t>s</a:t>
            </a:r>
            <a:r>
              <a:rPr lang="pt-BR" dirty="0">
                <a:latin typeface="Arial" panose="020B0604020202020204" pitchFamily="34" charset="0"/>
                <a:ea typeface="Calibri" panose="020F0502020204030204" pitchFamily="34" charset="0"/>
                <a:cs typeface="Calibri" panose="020F0502020204030204" pitchFamily="34" charset="0"/>
              </a:rPr>
              <a:t>) terão ao participar da pesquisa.</a:t>
            </a:r>
            <a:endParaRPr lang="en-US" dirty="0">
              <a:latin typeface="Minion Pro"/>
              <a:ea typeface="Calibri" panose="020F0502020204030204" pitchFamily="34" charset="0"/>
              <a:cs typeface="Calibri" panose="020F0502020204030204" pitchFamily="34" charset="0"/>
            </a:endParaRPr>
          </a:p>
        </p:txBody>
      </p:sp>
      <p:sp>
        <p:nvSpPr>
          <p:cNvPr id="21" name="Rectangle 20">
            <a:extLst>
              <a:ext uri="{FF2B5EF4-FFF2-40B4-BE49-F238E27FC236}">
                <a16:creationId xmlns="" xmlns:a16="http://schemas.microsoft.com/office/drawing/2014/main" id="{33C22352-181F-7C48-83DA-9B3CCD14D407}"/>
              </a:ext>
            </a:extLst>
          </p:cNvPr>
          <p:cNvSpPr/>
          <p:nvPr/>
        </p:nvSpPr>
        <p:spPr>
          <a:xfrm>
            <a:off x="19537" y="2912237"/>
            <a:ext cx="4321241"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10. Ter acesso aos resultados dos exames realizados durante o estudo</a:t>
            </a:r>
            <a:endParaRPr lang="en-US" dirty="0">
              <a:latin typeface="Minion Pro"/>
              <a:ea typeface="Calibri" panose="020F0502020204030204" pitchFamily="34" charset="0"/>
              <a:cs typeface="Calibri" panose="020F0502020204030204" pitchFamily="34" charset="0"/>
            </a:endParaRPr>
          </a:p>
        </p:txBody>
      </p:sp>
      <p:sp>
        <p:nvSpPr>
          <p:cNvPr id="22" name="Rectangle 21">
            <a:extLst>
              <a:ext uri="{FF2B5EF4-FFF2-40B4-BE49-F238E27FC236}">
                <a16:creationId xmlns="" xmlns:a16="http://schemas.microsoft.com/office/drawing/2014/main" id="{C1903699-35C1-1B43-966A-8FB117F3444F}"/>
              </a:ext>
            </a:extLst>
          </p:cNvPr>
          <p:cNvSpPr/>
          <p:nvPr/>
        </p:nvSpPr>
        <p:spPr>
          <a:xfrm>
            <a:off x="4470405" y="3849142"/>
            <a:ext cx="4455447"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10. Cabe ao pesquisador disponibilizar aos participantes os resultados de exames que forem realizados na condução da pesquisa.</a:t>
            </a:r>
            <a:endParaRPr lang="en-US" dirty="0">
              <a:latin typeface="Minion Pro"/>
              <a:ea typeface="Calibri" panose="020F0502020204030204" pitchFamily="34" charset="0"/>
              <a:cs typeface="Calibri" panose="020F0502020204030204" pitchFamily="34" charset="0"/>
            </a:endParaRPr>
          </a:p>
        </p:txBody>
      </p:sp>
      <p:sp>
        <p:nvSpPr>
          <p:cNvPr id="23" name="Rectangle 22">
            <a:extLst>
              <a:ext uri="{FF2B5EF4-FFF2-40B4-BE49-F238E27FC236}">
                <a16:creationId xmlns="" xmlns:a16="http://schemas.microsoft.com/office/drawing/2014/main" id="{765858D0-A629-C246-A154-5E6EC5F40682}"/>
              </a:ext>
            </a:extLst>
          </p:cNvPr>
          <p:cNvSpPr/>
          <p:nvPr/>
        </p:nvSpPr>
        <p:spPr>
          <a:xfrm>
            <a:off x="46302" y="3563861"/>
            <a:ext cx="4303334"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11. Solicitar retirada dos seus dados genéticos de bancos onde estejam armazenados</a:t>
            </a:r>
            <a:endParaRPr lang="en-US" dirty="0">
              <a:latin typeface="Minion Pro"/>
              <a:ea typeface="Calibri" panose="020F0502020204030204" pitchFamily="34" charset="0"/>
              <a:cs typeface="Calibri" panose="020F0502020204030204" pitchFamily="34" charset="0"/>
            </a:endParaRPr>
          </a:p>
        </p:txBody>
      </p:sp>
      <p:sp>
        <p:nvSpPr>
          <p:cNvPr id="25" name="Rectangle 24">
            <a:extLst>
              <a:ext uri="{FF2B5EF4-FFF2-40B4-BE49-F238E27FC236}">
                <a16:creationId xmlns="" xmlns:a16="http://schemas.microsoft.com/office/drawing/2014/main" id="{AE8033B5-531A-9B46-8D6A-F4D695FFC69C}"/>
              </a:ext>
            </a:extLst>
          </p:cNvPr>
          <p:cNvSpPr/>
          <p:nvPr/>
        </p:nvSpPr>
        <p:spPr>
          <a:xfrm>
            <a:off x="4470405" y="4694758"/>
            <a:ext cx="4396072"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11. O TCLE deve informar que é passível de retirada os dados genéticos e que esta decisão não acarretará penalização por parte dos pesquisadores.</a:t>
            </a:r>
            <a:endParaRPr lang="en-US" dirty="0">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9441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50" name="Google Shape;450;p65"/>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51" name="Google Shape;451;p65"/>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52" name="Google Shape;452;p65"/>
          <p:cNvSpPr txBox="1"/>
          <p:nvPr/>
        </p:nvSpPr>
        <p:spPr>
          <a:xfrm>
            <a:off x="239224" y="153900"/>
            <a:ext cx="8573305"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dirty="0">
                <a:solidFill>
                  <a:srgbClr val="808284"/>
                </a:solidFill>
                <a:ea typeface="Calibri"/>
              </a:rPr>
              <a:t>Agora, </a:t>
            </a:r>
            <a:r>
              <a:rPr lang="en-US" sz="2000" b="1" dirty="0" err="1">
                <a:solidFill>
                  <a:srgbClr val="808284"/>
                </a:solidFill>
                <a:ea typeface="Calibri"/>
              </a:rPr>
              <a:t>arraste</a:t>
            </a:r>
            <a:r>
              <a:rPr lang="en-US" sz="2000" b="1" dirty="0">
                <a:solidFill>
                  <a:srgbClr val="808284"/>
                </a:solidFill>
                <a:ea typeface="Calibri"/>
              </a:rPr>
              <a:t> </a:t>
            </a:r>
            <a:r>
              <a:rPr lang="en-US" sz="2000" b="1" dirty="0" err="1">
                <a:solidFill>
                  <a:srgbClr val="808284"/>
                </a:solidFill>
                <a:ea typeface="Calibri"/>
              </a:rPr>
              <a:t>todos</a:t>
            </a:r>
            <a:r>
              <a:rPr lang="en-US" sz="2000" b="1" dirty="0">
                <a:solidFill>
                  <a:srgbClr val="808284"/>
                </a:solidFill>
                <a:ea typeface="Calibri"/>
              </a:rPr>
              <a:t> </a:t>
            </a:r>
            <a:r>
              <a:rPr lang="en-US" sz="2000" b="1" dirty="0" err="1">
                <a:solidFill>
                  <a:srgbClr val="808284"/>
                </a:solidFill>
                <a:ea typeface="Calibri"/>
              </a:rPr>
              <a:t>os</a:t>
            </a:r>
            <a:r>
              <a:rPr lang="en-US" sz="2000" b="1" dirty="0">
                <a:solidFill>
                  <a:srgbClr val="808284"/>
                </a:solidFill>
                <a:ea typeface="Calibri"/>
              </a:rPr>
              <a:t> </a:t>
            </a:r>
            <a:r>
              <a:rPr lang="en-US" sz="2000" b="1" dirty="0" err="1">
                <a:solidFill>
                  <a:srgbClr val="808284"/>
                </a:solidFill>
                <a:ea typeface="Calibri"/>
              </a:rPr>
              <a:t>direitos</a:t>
            </a:r>
            <a:r>
              <a:rPr lang="en-US" sz="2000" b="1" dirty="0">
                <a:solidFill>
                  <a:srgbClr val="808284"/>
                </a:solidFill>
                <a:ea typeface="Calibri"/>
              </a:rPr>
              <a:t> dos </a:t>
            </a:r>
            <a:r>
              <a:rPr lang="en-US" sz="2000" b="1" dirty="0" err="1">
                <a:solidFill>
                  <a:srgbClr val="808284"/>
                </a:solidFill>
                <a:ea typeface="Calibri"/>
              </a:rPr>
              <a:t>participantes</a:t>
            </a:r>
            <a:r>
              <a:rPr lang="en-US" sz="2000" b="1" dirty="0">
                <a:solidFill>
                  <a:srgbClr val="808284"/>
                </a:solidFill>
                <a:ea typeface="Calibri"/>
              </a:rPr>
              <a:t> </a:t>
            </a:r>
            <a:r>
              <a:rPr lang="en-US" sz="2000" b="1" dirty="0" err="1">
                <a:solidFill>
                  <a:srgbClr val="808284"/>
                </a:solidFill>
                <a:ea typeface="Calibri"/>
              </a:rPr>
              <a:t>na</a:t>
            </a:r>
            <a:r>
              <a:rPr lang="en-US" sz="2000" b="1" dirty="0">
                <a:solidFill>
                  <a:srgbClr val="808284"/>
                </a:solidFill>
                <a:ea typeface="Calibri"/>
              </a:rPr>
              <a:t> </a:t>
            </a:r>
            <a:r>
              <a:rPr lang="en-US" sz="2000" b="1" dirty="0" err="1">
                <a:solidFill>
                  <a:srgbClr val="808284"/>
                </a:solidFill>
                <a:ea typeface="Calibri"/>
              </a:rPr>
              <a:t>caixa</a:t>
            </a:r>
            <a:r>
              <a:rPr lang="en-US" sz="2000" b="1" dirty="0">
                <a:solidFill>
                  <a:srgbClr val="808284"/>
                </a:solidFill>
                <a:ea typeface="Calibri"/>
              </a:rPr>
              <a:t> </a:t>
            </a:r>
            <a:r>
              <a:rPr lang="en-US" sz="2000" b="1" dirty="0" err="1">
                <a:solidFill>
                  <a:srgbClr val="808284"/>
                </a:solidFill>
                <a:ea typeface="Calibri"/>
              </a:rPr>
              <a:t>ao</a:t>
            </a:r>
            <a:r>
              <a:rPr lang="en-US" sz="2000" b="1" dirty="0">
                <a:solidFill>
                  <a:srgbClr val="808284"/>
                </a:solidFill>
                <a:ea typeface="Calibri"/>
              </a:rPr>
              <a:t> </a:t>
            </a:r>
            <a:r>
              <a:rPr lang="en-US" sz="2000" b="1" dirty="0" err="1">
                <a:solidFill>
                  <a:srgbClr val="808284"/>
                </a:solidFill>
                <a:ea typeface="Calibri"/>
              </a:rPr>
              <a:t>lado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54" name="Google Shape;454;p65"/>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F6398006-7EB1-4543-B26E-1230223BCDBB}"/>
              </a:ext>
            </a:extLst>
          </p:cNvPr>
          <p:cNvSpPr/>
          <p:nvPr/>
        </p:nvSpPr>
        <p:spPr>
          <a:xfrm>
            <a:off x="4446657" y="861900"/>
            <a:ext cx="4500748" cy="46784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469B7738-7E5F-ED45-ADDE-2ECE13DFAFA2}"/>
              </a:ext>
            </a:extLst>
          </p:cNvPr>
          <p:cNvSpPr/>
          <p:nvPr/>
        </p:nvSpPr>
        <p:spPr>
          <a:xfrm>
            <a:off x="85200" y="1215957"/>
            <a:ext cx="4166166" cy="707886"/>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12. Ter acesso gratuito ao produto </a:t>
            </a:r>
            <a:r>
              <a:rPr lang="pt-BR" dirty="0" err="1">
                <a:latin typeface="Arial" panose="020B0604020202020204" pitchFamily="34" charset="0"/>
                <a:ea typeface="Calibri" panose="020F0502020204030204" pitchFamily="34" charset="0"/>
                <a:cs typeface="Calibri" panose="020F0502020204030204" pitchFamily="34" charset="0"/>
              </a:rPr>
              <a:t>investigacional</a:t>
            </a:r>
            <a:r>
              <a:rPr lang="pt-BR" dirty="0">
                <a:latin typeface="Arial" panose="020B0604020202020204" pitchFamily="34" charset="0"/>
                <a:ea typeface="Calibri" panose="020F0502020204030204" pitchFamily="34" charset="0"/>
                <a:cs typeface="Calibri" panose="020F0502020204030204" pitchFamily="34" charset="0"/>
              </a:rPr>
              <a:t> (quando for o caso) após o término de sua participação no estudo</a:t>
            </a:r>
            <a:endParaRPr lang="en-US" dirty="0">
              <a:latin typeface="Minion Pro"/>
              <a:ea typeface="Calibri" panose="020F0502020204030204" pitchFamily="34" charset="0"/>
              <a:cs typeface="Calibri" panose="020F0502020204030204" pitchFamily="34" charset="0"/>
            </a:endParaRPr>
          </a:p>
        </p:txBody>
      </p:sp>
      <p:sp>
        <p:nvSpPr>
          <p:cNvPr id="4" name="Rectangle 3">
            <a:extLst>
              <a:ext uri="{FF2B5EF4-FFF2-40B4-BE49-F238E27FC236}">
                <a16:creationId xmlns="" xmlns:a16="http://schemas.microsoft.com/office/drawing/2014/main" id="{A676BDF6-C380-7442-AC1A-F22B8D76A9F7}"/>
              </a:ext>
            </a:extLst>
          </p:cNvPr>
          <p:cNvSpPr/>
          <p:nvPr/>
        </p:nvSpPr>
        <p:spPr>
          <a:xfrm>
            <a:off x="4477000" y="885650"/>
            <a:ext cx="4434780" cy="2144177"/>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12. O TCLE deve assegurar, de maneira inequívoca, que, ao final da participação no estudo, os indivíduos continuarão recebendo o produto </a:t>
            </a:r>
            <a:r>
              <a:rPr lang="pt-BR" dirty="0" err="1">
                <a:latin typeface="Arial" panose="020B0604020202020204" pitchFamily="34" charset="0"/>
                <a:ea typeface="Calibri" panose="020F0502020204030204" pitchFamily="34" charset="0"/>
                <a:cs typeface="Calibri" panose="020F0502020204030204" pitchFamily="34" charset="0"/>
              </a:rPr>
              <a:t>investigacional</a:t>
            </a:r>
            <a:r>
              <a:rPr lang="pt-BR" dirty="0">
                <a:latin typeface="Arial" panose="020B0604020202020204" pitchFamily="34" charset="0"/>
                <a:ea typeface="Calibri" panose="020F0502020204030204" pitchFamily="34" charset="0"/>
                <a:cs typeface="Calibri" panose="020F0502020204030204" pitchFamily="34" charset="0"/>
              </a:rPr>
              <a:t> gratuitamente em caso de benefício individual, definido pelas condições assistenciais do participante. E, ainda, garantir que o patrocinador fornecerá, gratuitamente, a medicação a todos os participantes da pesquisa (grupo experimental e controle), caso se observe benefício coletivo, identificado em análise interina ou ao final do estudo.</a:t>
            </a:r>
            <a:endParaRPr lang="en-US" dirty="0">
              <a:latin typeface="Minion Pro"/>
              <a:ea typeface="Calibri" panose="020F0502020204030204" pitchFamily="34" charset="0"/>
              <a:cs typeface="Calibri" panose="020F0502020204030204" pitchFamily="34" charset="0"/>
            </a:endParaRPr>
          </a:p>
        </p:txBody>
      </p:sp>
      <p:sp>
        <p:nvSpPr>
          <p:cNvPr id="5" name="Rectangle 4">
            <a:extLst>
              <a:ext uri="{FF2B5EF4-FFF2-40B4-BE49-F238E27FC236}">
                <a16:creationId xmlns="" xmlns:a16="http://schemas.microsoft.com/office/drawing/2014/main" id="{36613427-0BB5-5947-8E0C-CFF941C7A81A}"/>
              </a:ext>
            </a:extLst>
          </p:cNvPr>
          <p:cNvSpPr/>
          <p:nvPr/>
        </p:nvSpPr>
        <p:spPr>
          <a:xfrm>
            <a:off x="45893" y="3082032"/>
            <a:ext cx="4244780"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13. Ter acesso gratuito ao método contraceptivo escolhido (quando for o caso)</a:t>
            </a:r>
            <a:endParaRPr lang="en-US" dirty="0">
              <a:latin typeface="Minion Pro"/>
              <a:ea typeface="Calibri" panose="020F0502020204030204" pitchFamily="34" charset="0"/>
              <a:cs typeface="Calibri" panose="020F0502020204030204" pitchFamily="34" charset="0"/>
            </a:endParaRPr>
          </a:p>
        </p:txBody>
      </p:sp>
      <p:sp>
        <p:nvSpPr>
          <p:cNvPr id="6" name="Rectangle 5">
            <a:extLst>
              <a:ext uri="{FF2B5EF4-FFF2-40B4-BE49-F238E27FC236}">
                <a16:creationId xmlns="" xmlns:a16="http://schemas.microsoft.com/office/drawing/2014/main" id="{DCAB988C-94B2-644A-8752-C134A1916451}"/>
              </a:ext>
            </a:extLst>
          </p:cNvPr>
          <p:cNvSpPr/>
          <p:nvPr/>
        </p:nvSpPr>
        <p:spPr>
          <a:xfrm>
            <a:off x="4500750" y="3082032"/>
            <a:ext cx="4399155" cy="1528624"/>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13. O TCLE deve garantir, de forma explícita, que a escolha do método contraceptivo é uma decisão conjunta do médico e do (a) participante, sendo ainda assegurado a liberdade de declaração de isenção de risco </a:t>
            </a:r>
            <a:r>
              <a:rPr lang="pt-BR" dirty="0" smtClean="0">
                <a:latin typeface="Arial" panose="020B0604020202020204" pitchFamily="34" charset="0"/>
                <a:ea typeface="Calibri" panose="020F0502020204030204" pitchFamily="34" charset="0"/>
                <a:cs typeface="Calibri" panose="020F0502020204030204" pitchFamily="34" charset="0"/>
              </a:rPr>
              <a:t>na gravidez </a:t>
            </a:r>
            <a:r>
              <a:rPr lang="pt-BR" dirty="0">
                <a:latin typeface="Arial" panose="020B0604020202020204" pitchFamily="34" charset="0"/>
                <a:ea typeface="Calibri" panose="020F0502020204030204" pitchFamily="34" charset="0"/>
                <a:cs typeface="Calibri" panose="020F0502020204030204" pitchFamily="34" charset="0"/>
              </a:rPr>
              <a:t>pesquisa e que no caso de uso, o fornecimento se dará de forma gratuita, e pelo tempo que for necessário.</a:t>
            </a:r>
            <a:endParaRPr lang="en-US" dirty="0">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341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5"/>
          <p:cNvSpPr/>
          <p:nvPr/>
        </p:nvSpPr>
        <p:spPr>
          <a:xfrm>
            <a:off x="0" y="-318977"/>
            <a:ext cx="23712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Interação: Hotspost image</a:t>
            </a:r>
            <a:endParaRPr sz="1200" b="0" i="0" u="none" strike="noStrike" cap="none">
              <a:solidFill>
                <a:schemeClr val="lt1"/>
              </a:solidFill>
              <a:latin typeface="Arial"/>
              <a:ea typeface="Arial"/>
              <a:cs typeface="Arial"/>
              <a:sym typeface="Arial"/>
            </a:endParaRPr>
          </a:p>
        </p:txBody>
      </p:sp>
      <p:sp>
        <p:nvSpPr>
          <p:cNvPr id="450" name="Google Shape;450;p65"/>
          <p:cNvSpPr/>
          <p:nvPr/>
        </p:nvSpPr>
        <p:spPr>
          <a:xfrm>
            <a:off x="4150245" y="-318977"/>
            <a:ext cx="14850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Colunas: 1</a:t>
            </a:r>
            <a:endParaRPr sz="1200" b="0" i="0" u="none" strike="noStrike" cap="none">
              <a:solidFill>
                <a:schemeClr val="lt1"/>
              </a:solidFill>
              <a:latin typeface="Arial"/>
              <a:ea typeface="Arial"/>
              <a:cs typeface="Arial"/>
              <a:sym typeface="Arial"/>
            </a:endParaRPr>
          </a:p>
        </p:txBody>
      </p:sp>
      <p:sp>
        <p:nvSpPr>
          <p:cNvPr id="451" name="Google Shape;451;p65"/>
          <p:cNvSpPr/>
          <p:nvPr/>
        </p:nvSpPr>
        <p:spPr>
          <a:xfrm>
            <a:off x="7953153" y="-318977"/>
            <a:ext cx="1190700" cy="318900"/>
          </a:xfrm>
          <a:prstGeom prst="rect">
            <a:avLst/>
          </a:prstGeom>
          <a:solidFill>
            <a:srgbClr val="1E4E79"/>
          </a:solidFill>
          <a:ln w="12700" cap="flat" cmpd="sng">
            <a:solidFill>
              <a:srgbClr val="1E4E7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Tela: 4</a:t>
            </a:r>
            <a:endParaRPr sz="1200" b="0" i="0" u="none" strike="noStrike" cap="none">
              <a:solidFill>
                <a:schemeClr val="lt1"/>
              </a:solidFill>
              <a:latin typeface="Arial"/>
              <a:ea typeface="Arial"/>
              <a:cs typeface="Arial"/>
              <a:sym typeface="Arial"/>
            </a:endParaRPr>
          </a:p>
        </p:txBody>
      </p:sp>
      <p:sp>
        <p:nvSpPr>
          <p:cNvPr id="452" name="Google Shape;452;p65"/>
          <p:cNvSpPr txBox="1"/>
          <p:nvPr/>
        </p:nvSpPr>
        <p:spPr>
          <a:xfrm>
            <a:off x="239224" y="153900"/>
            <a:ext cx="8573305"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r>
              <a:rPr lang="en-US" sz="2000" b="1" dirty="0">
                <a:solidFill>
                  <a:srgbClr val="808284"/>
                </a:solidFill>
                <a:ea typeface="Calibri"/>
              </a:rPr>
              <a:t>Agora, </a:t>
            </a:r>
            <a:r>
              <a:rPr lang="en-US" sz="2000" b="1" dirty="0" err="1">
                <a:solidFill>
                  <a:srgbClr val="808284"/>
                </a:solidFill>
                <a:ea typeface="Calibri"/>
              </a:rPr>
              <a:t>arraste</a:t>
            </a:r>
            <a:r>
              <a:rPr lang="en-US" sz="2000" b="1" dirty="0">
                <a:solidFill>
                  <a:srgbClr val="808284"/>
                </a:solidFill>
                <a:ea typeface="Calibri"/>
              </a:rPr>
              <a:t> </a:t>
            </a:r>
            <a:r>
              <a:rPr lang="en-US" sz="2000" b="1" dirty="0" err="1">
                <a:solidFill>
                  <a:srgbClr val="808284"/>
                </a:solidFill>
                <a:ea typeface="Calibri"/>
              </a:rPr>
              <a:t>todos</a:t>
            </a:r>
            <a:r>
              <a:rPr lang="en-US" sz="2000" b="1" dirty="0">
                <a:solidFill>
                  <a:srgbClr val="808284"/>
                </a:solidFill>
                <a:ea typeface="Calibri"/>
              </a:rPr>
              <a:t> </a:t>
            </a:r>
            <a:r>
              <a:rPr lang="en-US" sz="2000" b="1" dirty="0" err="1">
                <a:solidFill>
                  <a:srgbClr val="808284"/>
                </a:solidFill>
                <a:ea typeface="Calibri"/>
              </a:rPr>
              <a:t>os</a:t>
            </a:r>
            <a:r>
              <a:rPr lang="en-US" sz="2000" b="1" dirty="0">
                <a:solidFill>
                  <a:srgbClr val="808284"/>
                </a:solidFill>
                <a:ea typeface="Calibri"/>
              </a:rPr>
              <a:t> </a:t>
            </a:r>
            <a:r>
              <a:rPr lang="en-US" sz="2000" b="1" dirty="0" err="1">
                <a:solidFill>
                  <a:srgbClr val="808284"/>
                </a:solidFill>
                <a:ea typeface="Calibri"/>
              </a:rPr>
              <a:t>direitos</a:t>
            </a:r>
            <a:r>
              <a:rPr lang="en-US" sz="2000" b="1" dirty="0">
                <a:solidFill>
                  <a:srgbClr val="808284"/>
                </a:solidFill>
                <a:ea typeface="Calibri"/>
              </a:rPr>
              <a:t> dos </a:t>
            </a:r>
            <a:r>
              <a:rPr lang="en-US" sz="2000" b="1" dirty="0" err="1">
                <a:solidFill>
                  <a:srgbClr val="808284"/>
                </a:solidFill>
                <a:ea typeface="Calibri"/>
              </a:rPr>
              <a:t>participantes</a:t>
            </a:r>
            <a:r>
              <a:rPr lang="en-US" sz="2000" b="1" dirty="0">
                <a:solidFill>
                  <a:srgbClr val="808284"/>
                </a:solidFill>
                <a:ea typeface="Calibri"/>
              </a:rPr>
              <a:t> </a:t>
            </a:r>
            <a:r>
              <a:rPr lang="en-US" sz="2000" b="1" dirty="0" err="1">
                <a:solidFill>
                  <a:srgbClr val="808284"/>
                </a:solidFill>
                <a:ea typeface="Calibri"/>
              </a:rPr>
              <a:t>na</a:t>
            </a:r>
            <a:r>
              <a:rPr lang="en-US" sz="2000" b="1" dirty="0">
                <a:solidFill>
                  <a:srgbClr val="808284"/>
                </a:solidFill>
                <a:ea typeface="Calibri"/>
              </a:rPr>
              <a:t> </a:t>
            </a:r>
            <a:r>
              <a:rPr lang="en-US" sz="2000" b="1" dirty="0" err="1">
                <a:solidFill>
                  <a:srgbClr val="808284"/>
                </a:solidFill>
                <a:ea typeface="Calibri"/>
              </a:rPr>
              <a:t>caixa</a:t>
            </a:r>
            <a:r>
              <a:rPr lang="en-US" sz="2000" b="1" dirty="0">
                <a:solidFill>
                  <a:srgbClr val="808284"/>
                </a:solidFill>
                <a:ea typeface="Calibri"/>
              </a:rPr>
              <a:t> </a:t>
            </a:r>
            <a:r>
              <a:rPr lang="en-US" sz="2000" b="1" dirty="0" err="1">
                <a:solidFill>
                  <a:srgbClr val="808284"/>
                </a:solidFill>
                <a:ea typeface="Calibri"/>
              </a:rPr>
              <a:t>ao</a:t>
            </a:r>
            <a:r>
              <a:rPr lang="en-US" sz="2000" b="1" dirty="0">
                <a:solidFill>
                  <a:srgbClr val="808284"/>
                </a:solidFill>
                <a:ea typeface="Calibri"/>
              </a:rPr>
              <a:t> </a:t>
            </a:r>
            <a:r>
              <a:rPr lang="en-US" sz="2000" b="1" dirty="0" err="1">
                <a:solidFill>
                  <a:srgbClr val="808284"/>
                </a:solidFill>
                <a:ea typeface="Calibri"/>
              </a:rPr>
              <a:t>lado</a:t>
            </a:r>
            <a:endParaRPr sz="4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808284"/>
              </a:solidFill>
              <a:latin typeface="Arial"/>
              <a:ea typeface="Arial"/>
              <a:cs typeface="Arial"/>
              <a:sym typeface="Arial"/>
            </a:endParaRPr>
          </a:p>
        </p:txBody>
      </p:sp>
      <p:sp>
        <p:nvSpPr>
          <p:cNvPr id="454" name="Google Shape;454;p65"/>
          <p:cNvSpPr txBox="1"/>
          <p:nvPr/>
        </p:nvSpPr>
        <p:spPr>
          <a:xfrm>
            <a:off x="8812530" y="0"/>
            <a:ext cx="388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808284"/>
                </a:solidFill>
                <a:latin typeface="Arial"/>
                <a:ea typeface="Arial"/>
                <a:cs typeface="Arial"/>
                <a:sym typeface="Arial"/>
              </a:rPr>
              <a:t>X</a:t>
            </a:r>
            <a:endParaRPr sz="1400" b="1" i="0" u="none" strike="noStrike" cap="none">
              <a:solidFill>
                <a:srgbClr val="808284"/>
              </a:solidFill>
              <a:latin typeface="Arial"/>
              <a:ea typeface="Arial"/>
              <a:cs typeface="Arial"/>
              <a:sym typeface="Arial"/>
            </a:endParaRPr>
          </a:p>
        </p:txBody>
      </p:sp>
      <p:sp>
        <p:nvSpPr>
          <p:cNvPr id="2" name="Rectangle 1">
            <a:extLst>
              <a:ext uri="{FF2B5EF4-FFF2-40B4-BE49-F238E27FC236}">
                <a16:creationId xmlns="" xmlns:a16="http://schemas.microsoft.com/office/drawing/2014/main" id="{F6398006-7EB1-4543-B26E-1230223BCDBB}"/>
              </a:ext>
            </a:extLst>
          </p:cNvPr>
          <p:cNvSpPr/>
          <p:nvPr/>
        </p:nvSpPr>
        <p:spPr>
          <a:xfrm>
            <a:off x="4446657" y="861900"/>
            <a:ext cx="4500748" cy="46784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4CBEE092-1EE3-BD43-8897-2E3A370D844C}"/>
              </a:ext>
            </a:extLst>
          </p:cNvPr>
          <p:cNvSpPr/>
          <p:nvPr/>
        </p:nvSpPr>
        <p:spPr>
          <a:xfrm>
            <a:off x="196595" y="1015800"/>
            <a:ext cx="4079174"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14. Receber aconselhamento genético gratuito (quando for o caso)</a:t>
            </a:r>
            <a:endParaRPr lang="en-US" dirty="0">
              <a:latin typeface="Minion Pro"/>
              <a:ea typeface="Calibri" panose="020F0502020204030204" pitchFamily="34" charset="0"/>
              <a:cs typeface="Calibri" panose="020F0502020204030204" pitchFamily="34" charset="0"/>
            </a:endParaRPr>
          </a:p>
        </p:txBody>
      </p:sp>
      <p:sp>
        <p:nvSpPr>
          <p:cNvPr id="8" name="Rectangle 7">
            <a:extLst>
              <a:ext uri="{FF2B5EF4-FFF2-40B4-BE49-F238E27FC236}">
                <a16:creationId xmlns="" xmlns:a16="http://schemas.microsoft.com/office/drawing/2014/main" id="{285822F2-1943-3440-8A38-88DECA43BF23}"/>
              </a:ext>
            </a:extLst>
          </p:cNvPr>
          <p:cNvSpPr/>
          <p:nvPr/>
        </p:nvSpPr>
        <p:spPr>
          <a:xfrm>
            <a:off x="4529783" y="959465"/>
            <a:ext cx="4341083"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14. Cabe ao pesquisador disponibilizar os resultados dos exames genéticos, caso o participante queira, assegurando a confidencialidade dos resultados, e oferecer aconselhamento genético gratuito. </a:t>
            </a:r>
            <a:endParaRPr lang="en-US" dirty="0">
              <a:latin typeface="Minion Pro"/>
              <a:ea typeface="Calibri" panose="020F0502020204030204" pitchFamily="34" charset="0"/>
              <a:cs typeface="Calibri" panose="020F0502020204030204" pitchFamily="34" charset="0"/>
            </a:endParaRPr>
          </a:p>
        </p:txBody>
      </p:sp>
      <p:sp>
        <p:nvSpPr>
          <p:cNvPr id="9" name="Rectangle 8">
            <a:extLst>
              <a:ext uri="{FF2B5EF4-FFF2-40B4-BE49-F238E27FC236}">
                <a16:creationId xmlns="" xmlns:a16="http://schemas.microsoft.com/office/drawing/2014/main" id="{0BC94670-A38B-B44A-B4EA-5D0E36ED1AC9}"/>
              </a:ext>
            </a:extLst>
          </p:cNvPr>
          <p:cNvSpPr/>
          <p:nvPr/>
        </p:nvSpPr>
        <p:spPr>
          <a:xfrm>
            <a:off x="176008" y="1872535"/>
            <a:ext cx="4079174" cy="502702"/>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15. Ter assegurada a confidencialidade dos seus dados</a:t>
            </a:r>
            <a:endParaRPr lang="en-US" dirty="0">
              <a:latin typeface="Minion Pro"/>
              <a:ea typeface="Calibri" panose="020F0502020204030204" pitchFamily="34" charset="0"/>
              <a:cs typeface="Calibri" panose="020F0502020204030204" pitchFamily="34" charset="0"/>
            </a:endParaRPr>
          </a:p>
        </p:txBody>
      </p:sp>
      <p:sp>
        <p:nvSpPr>
          <p:cNvPr id="10" name="Rectangle 9">
            <a:extLst>
              <a:ext uri="{FF2B5EF4-FFF2-40B4-BE49-F238E27FC236}">
                <a16:creationId xmlns="" xmlns:a16="http://schemas.microsoft.com/office/drawing/2014/main" id="{A96217CC-2ECC-3947-BF8A-8EC6665A2EED}"/>
              </a:ext>
            </a:extLst>
          </p:cNvPr>
          <p:cNvSpPr/>
          <p:nvPr/>
        </p:nvSpPr>
        <p:spPr>
          <a:xfrm>
            <a:off x="4541658" y="1956498"/>
            <a:ext cx="4317333" cy="913070"/>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15. O pesquisador é responsável por garantir a confidencialidade dos dados da pesquisa, por meio de uma gestão adequada dos mesmos, que não permita acesso a pessoas não designadas.</a:t>
            </a:r>
            <a:endParaRPr lang="en-US" dirty="0">
              <a:latin typeface="Minion Pro"/>
              <a:ea typeface="Calibri" panose="020F0502020204030204" pitchFamily="34" charset="0"/>
              <a:cs typeface="Calibri" panose="020F0502020204030204" pitchFamily="34" charset="0"/>
            </a:endParaRPr>
          </a:p>
        </p:txBody>
      </p:sp>
      <p:sp>
        <p:nvSpPr>
          <p:cNvPr id="11" name="Rectangle 10">
            <a:extLst>
              <a:ext uri="{FF2B5EF4-FFF2-40B4-BE49-F238E27FC236}">
                <a16:creationId xmlns="" xmlns:a16="http://schemas.microsoft.com/office/drawing/2014/main" id="{509DC009-3761-CF41-95B6-F590391FEB50}"/>
              </a:ext>
            </a:extLst>
          </p:cNvPr>
          <p:cNvSpPr/>
          <p:nvPr/>
        </p:nvSpPr>
        <p:spPr>
          <a:xfrm>
            <a:off x="196595" y="2591733"/>
            <a:ext cx="3038011" cy="297517"/>
          </a:xfrm>
          <a:prstGeom prst="rect">
            <a:avLst/>
          </a:prstGeom>
          <a:solidFill>
            <a:schemeClr val="accent4"/>
          </a:solidFill>
        </p:spPr>
        <p:txBody>
          <a:bodyPr wrap="non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16. Ter assegurada sua privacidade</a:t>
            </a:r>
            <a:endParaRPr lang="en-US" dirty="0">
              <a:latin typeface="Minion Pro"/>
              <a:ea typeface="Calibri" panose="020F0502020204030204" pitchFamily="34" charset="0"/>
              <a:cs typeface="Calibri" panose="020F0502020204030204" pitchFamily="34" charset="0"/>
            </a:endParaRPr>
          </a:p>
        </p:txBody>
      </p:sp>
      <p:sp>
        <p:nvSpPr>
          <p:cNvPr id="12" name="Rectangle 11">
            <a:extLst>
              <a:ext uri="{FF2B5EF4-FFF2-40B4-BE49-F238E27FC236}">
                <a16:creationId xmlns="" xmlns:a16="http://schemas.microsoft.com/office/drawing/2014/main" id="{8D151774-4146-C74D-9DAA-54BED641F6C8}"/>
              </a:ext>
            </a:extLst>
          </p:cNvPr>
          <p:cNvSpPr/>
          <p:nvPr/>
        </p:nvSpPr>
        <p:spPr>
          <a:xfrm>
            <a:off x="4529782" y="2967233"/>
            <a:ext cx="4341083" cy="1528624"/>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16. A privacidade é um direito assegurado pelo artigo 5º da Constituição Federal (1988). Para preservar a identidade dos participantes, devem ser utilizadas estratégias de codificação, sendo que os dados só podem ser repassados ao patrocinador ou a terceiros de modo em que não se possa identificar diretamente o participante. </a:t>
            </a:r>
            <a:endParaRPr lang="en-US" dirty="0">
              <a:latin typeface="Minion Pro"/>
              <a:ea typeface="Calibri" panose="020F0502020204030204" pitchFamily="34" charset="0"/>
              <a:cs typeface="Calibri" panose="020F0502020204030204" pitchFamily="34" charset="0"/>
            </a:endParaRPr>
          </a:p>
        </p:txBody>
      </p:sp>
      <p:sp>
        <p:nvSpPr>
          <p:cNvPr id="13" name="Rectangle 12">
            <a:extLst>
              <a:ext uri="{FF2B5EF4-FFF2-40B4-BE49-F238E27FC236}">
                <a16:creationId xmlns="" xmlns:a16="http://schemas.microsoft.com/office/drawing/2014/main" id="{634EFBD5-8301-E94B-A300-8AC2A3566CE0}"/>
              </a:ext>
            </a:extLst>
          </p:cNvPr>
          <p:cNvSpPr/>
          <p:nvPr/>
        </p:nvSpPr>
        <p:spPr>
          <a:xfrm>
            <a:off x="132008" y="3134585"/>
            <a:ext cx="4079174" cy="707886"/>
          </a:xfrm>
          <a:prstGeom prst="rect">
            <a:avLst/>
          </a:prstGeom>
          <a:solidFill>
            <a:schemeClr val="accent4"/>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17. Receber uma via do TCLE (assinada e rubricada pelo participante da pesquisa e pelo pesquisador)</a:t>
            </a:r>
            <a:endParaRPr lang="en-US" dirty="0">
              <a:latin typeface="Minion Pro"/>
              <a:ea typeface="Calibri" panose="020F0502020204030204" pitchFamily="34" charset="0"/>
              <a:cs typeface="Calibri" panose="020F0502020204030204" pitchFamily="34" charset="0"/>
            </a:endParaRPr>
          </a:p>
        </p:txBody>
      </p:sp>
      <p:sp>
        <p:nvSpPr>
          <p:cNvPr id="14" name="Rectangle 13">
            <a:extLst>
              <a:ext uri="{FF2B5EF4-FFF2-40B4-BE49-F238E27FC236}">
                <a16:creationId xmlns="" xmlns:a16="http://schemas.microsoft.com/office/drawing/2014/main" id="{1D0C2782-9450-8549-91F9-FEAB649F6626}"/>
              </a:ext>
            </a:extLst>
          </p:cNvPr>
          <p:cNvSpPr/>
          <p:nvPr/>
        </p:nvSpPr>
        <p:spPr>
          <a:xfrm>
            <a:off x="4553534" y="4664173"/>
            <a:ext cx="4258995" cy="707886"/>
          </a:xfrm>
          <a:prstGeom prst="rect">
            <a:avLst/>
          </a:prstGeom>
          <a:solidFill>
            <a:schemeClr val="accent6"/>
          </a:solidFill>
        </p:spPr>
        <p:txBody>
          <a:bodyPr wrap="square">
            <a:spAutoFit/>
          </a:bodyPr>
          <a:lstStyle/>
          <a:p>
            <a:pPr algn="just">
              <a:lnSpc>
                <a:spcPts val="1585"/>
              </a:lnSpc>
              <a:spcAft>
                <a:spcPts val="1135"/>
              </a:spcAft>
            </a:pPr>
            <a:r>
              <a:rPr lang="pt-BR" dirty="0">
                <a:latin typeface="Arial" panose="020B0604020202020204" pitchFamily="34" charset="0"/>
                <a:ea typeface="Calibri" panose="020F0502020204030204" pitchFamily="34" charset="0"/>
                <a:cs typeface="Calibri" panose="020F0502020204030204" pitchFamily="34" charset="0"/>
              </a:rPr>
              <a:t>17. O consentimento é um ato recíproco, sendo assinado e datado pelas pessoas envolvidas em via original. Não é adequado usar o termo cópia.</a:t>
            </a:r>
            <a:endParaRPr lang="en-US" dirty="0">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7995880"/>
      </p:ext>
    </p:extLst>
  </p:cSld>
  <p:clrMapOvr>
    <a:masterClrMapping/>
  </p:clrMapOvr>
</p:sld>
</file>

<file path=ppt/theme/theme1.xml><?xml version="1.0" encoding="utf-8"?>
<a:theme xmlns:a="http://schemas.openxmlformats.org/drawingml/2006/main" name="Tema do Office">
  <a:themeElements>
    <a:clrScheme name="Tema do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7488</TotalTime>
  <Words>3549</Words>
  <Application>Microsoft Macintosh PowerPoint</Application>
  <PresentationFormat>Personalizar</PresentationFormat>
  <Paragraphs>347</Paragraphs>
  <Slides>26</Slides>
  <Notes>26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26</vt:i4>
      </vt:variant>
    </vt:vector>
  </HeadingPairs>
  <TitlesOfParts>
    <vt:vector size="32" baseType="lpstr">
      <vt:lpstr>Calibri</vt:lpstr>
      <vt:lpstr>Minion Pro</vt:lpstr>
      <vt:lpstr>Times New Roman</vt:lpstr>
      <vt:lpstr>Wingdings</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Jennifer Braathen Salgueiro</dc:creator>
  <cp:lastModifiedBy>Pedro Catramby</cp:lastModifiedBy>
  <cp:revision>29</cp:revision>
  <dcterms:modified xsi:type="dcterms:W3CDTF">2020-06-15T02:32:26Z</dcterms:modified>
</cp:coreProperties>
</file>